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xml" ContentType="application/vnd.openxmlformats-officedocument.themeOverr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2.xml" ContentType="application/vnd.openxmlformats-officedocument.themeOverr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0" r:id="rId3"/>
    <p:sldId id="257" r:id="rId4"/>
    <p:sldId id="258" r:id="rId5"/>
    <p:sldId id="266" r:id="rId6"/>
    <p:sldId id="282" r:id="rId7"/>
    <p:sldId id="259" r:id="rId8"/>
    <p:sldId id="275" r:id="rId9"/>
    <p:sldId id="276" r:id="rId10"/>
    <p:sldId id="260" r:id="rId11"/>
    <p:sldId id="261" r:id="rId12"/>
    <p:sldId id="274" r:id="rId13"/>
    <p:sldId id="267" r:id="rId14"/>
    <p:sldId id="277" r:id="rId15"/>
    <p:sldId id="272" r:id="rId16"/>
    <p:sldId id="268" r:id="rId17"/>
    <p:sldId id="269" r:id="rId18"/>
    <p:sldId id="270" r:id="rId19"/>
    <p:sldId id="271" r:id="rId20"/>
    <p:sldId id="273" r:id="rId21"/>
    <p:sldId id="283" r:id="rId22"/>
    <p:sldId id="278" r:id="rId23"/>
    <p:sldId id="279" r:id="rId24"/>
    <p:sldId id="280" r:id="rId25"/>
    <p:sldId id="281" r:id="rId26"/>
    <p:sldId id="284" r:id="rId27"/>
    <p:sldId id="292" r:id="rId28"/>
    <p:sldId id="293" r:id="rId29"/>
    <p:sldId id="285" r:id="rId30"/>
    <p:sldId id="286" r:id="rId31"/>
    <p:sldId id="287" r:id="rId32"/>
    <p:sldId id="288" r:id="rId33"/>
    <p:sldId id="262" r:id="rId34"/>
    <p:sldId id="263" r:id="rId35"/>
    <p:sldId id="291"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8F4235-1929-4C97-9A05-4B570427C77A}" v="16" dt="2025-12-21T16:29:56.2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7" d="100"/>
          <a:sy n="57" d="100"/>
        </p:scale>
        <p:origin x="888" y="2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 Uljanić" userId="21ab63b0-5279-4791-a2c7-efec97a17390" providerId="ADAL" clId="{BB552B4C-3459-4783-A999-91626DE1BBBC}"/>
    <pc:docChg chg="undo custSel addSld delSld modSld sldOrd">
      <pc:chgData name="Iva Uljanić" userId="21ab63b0-5279-4791-a2c7-efec97a17390" providerId="ADAL" clId="{BB552B4C-3459-4783-A999-91626DE1BBBC}" dt="2025-12-21T20:20:19.754" v="1155" actId="47"/>
      <pc:docMkLst>
        <pc:docMk/>
      </pc:docMkLst>
      <pc:sldChg chg="addSp modSp mod">
        <pc:chgData name="Iva Uljanić" userId="21ab63b0-5279-4791-a2c7-efec97a17390" providerId="ADAL" clId="{BB552B4C-3459-4783-A999-91626DE1BBBC}" dt="2025-11-24T19:40:18.609" v="937" actId="1076"/>
        <pc:sldMkLst>
          <pc:docMk/>
          <pc:sldMk cId="0" sldId="256"/>
        </pc:sldMkLst>
        <pc:spChg chg="mod">
          <ac:chgData name="Iva Uljanić" userId="21ab63b0-5279-4791-a2c7-efec97a17390" providerId="ADAL" clId="{BB552B4C-3459-4783-A999-91626DE1BBBC}" dt="2025-11-24T19:40:18.609" v="937" actId="1076"/>
          <ac:spMkLst>
            <pc:docMk/>
            <pc:sldMk cId="0" sldId="256"/>
            <ac:spMk id="2" creationId="{00000000-0000-0000-0000-000000000000}"/>
          </ac:spMkLst>
        </pc:spChg>
        <pc:picChg chg="add mod">
          <ac:chgData name="Iva Uljanić" userId="21ab63b0-5279-4791-a2c7-efec97a17390" providerId="ADAL" clId="{BB552B4C-3459-4783-A999-91626DE1BBBC}" dt="2025-11-24T19:40:10.136" v="935" actId="1076"/>
          <ac:picMkLst>
            <pc:docMk/>
            <pc:sldMk cId="0" sldId="256"/>
            <ac:picMk id="4" creationId="{9A1FCF11-31F1-3396-E8D3-3A7B27C36194}"/>
          </ac:picMkLst>
        </pc:picChg>
      </pc:sldChg>
      <pc:sldChg chg="modSp new mod">
        <pc:chgData name="Iva Uljanić" userId="21ab63b0-5279-4791-a2c7-efec97a17390" providerId="ADAL" clId="{BB552B4C-3459-4783-A999-91626DE1BBBC}" dt="2025-11-24T19:40:36.119" v="939" actId="207"/>
        <pc:sldMkLst>
          <pc:docMk/>
          <pc:sldMk cId="3602815562" sldId="290"/>
        </pc:sldMkLst>
        <pc:spChg chg="mod">
          <ac:chgData name="Iva Uljanić" userId="21ab63b0-5279-4791-a2c7-efec97a17390" providerId="ADAL" clId="{BB552B4C-3459-4783-A999-91626DE1BBBC}" dt="2025-11-24T19:40:32.866" v="938" actId="207"/>
          <ac:spMkLst>
            <pc:docMk/>
            <pc:sldMk cId="3602815562" sldId="290"/>
            <ac:spMk id="2" creationId="{C431B381-FE23-7F7D-EED5-5A3F890FCA72}"/>
          </ac:spMkLst>
        </pc:spChg>
        <pc:spChg chg="mod">
          <ac:chgData name="Iva Uljanić" userId="21ab63b0-5279-4791-a2c7-efec97a17390" providerId="ADAL" clId="{BB552B4C-3459-4783-A999-91626DE1BBBC}" dt="2025-11-24T19:40:36.119" v="939" actId="207"/>
          <ac:spMkLst>
            <pc:docMk/>
            <pc:sldMk cId="3602815562" sldId="290"/>
            <ac:spMk id="3" creationId="{9E5F9860-8C78-F860-7511-C7E298B2671A}"/>
          </ac:spMkLst>
        </pc:spChg>
      </pc:sldChg>
      <pc:sldChg chg="addSp delSp modSp new mod setBg">
        <pc:chgData name="Iva Uljanić" userId="21ab63b0-5279-4791-a2c7-efec97a17390" providerId="ADAL" clId="{BB552B4C-3459-4783-A999-91626DE1BBBC}" dt="2025-11-24T19:45:24.464" v="984" actId="255"/>
        <pc:sldMkLst>
          <pc:docMk/>
          <pc:sldMk cId="3787046320" sldId="291"/>
        </pc:sldMkLst>
        <pc:spChg chg="mod">
          <ac:chgData name="Iva Uljanić" userId="21ab63b0-5279-4791-a2c7-efec97a17390" providerId="ADAL" clId="{BB552B4C-3459-4783-A999-91626DE1BBBC}" dt="2025-11-24T19:45:24.464" v="984" actId="255"/>
          <ac:spMkLst>
            <pc:docMk/>
            <pc:sldMk cId="3787046320" sldId="291"/>
            <ac:spMk id="3" creationId="{51B50A52-4083-3496-7CA6-FD257ED6C1F2}"/>
          </ac:spMkLst>
        </pc:spChg>
        <pc:spChg chg="add">
          <ac:chgData name="Iva Uljanić" userId="21ab63b0-5279-4791-a2c7-efec97a17390" providerId="ADAL" clId="{BB552B4C-3459-4783-A999-91626DE1BBBC}" dt="2025-11-24T19:45:17.360" v="983" actId="26606"/>
          <ac:spMkLst>
            <pc:docMk/>
            <pc:sldMk cId="3787046320" sldId="291"/>
            <ac:spMk id="8" creationId="{F837543A-6020-4505-A233-C9DB4BF74011}"/>
          </ac:spMkLst>
        </pc:spChg>
        <pc:spChg chg="add">
          <ac:chgData name="Iva Uljanić" userId="21ab63b0-5279-4791-a2c7-efec97a17390" providerId="ADAL" clId="{BB552B4C-3459-4783-A999-91626DE1BBBC}" dt="2025-11-24T19:45:17.360" v="983" actId="26606"/>
          <ac:spMkLst>
            <pc:docMk/>
            <pc:sldMk cId="3787046320" sldId="291"/>
            <ac:spMk id="10" creationId="{35B16301-FB18-48BA-A6DD-C37CAF6F9A18}"/>
          </ac:spMkLst>
        </pc:spChg>
        <pc:spChg chg="add">
          <ac:chgData name="Iva Uljanić" userId="21ab63b0-5279-4791-a2c7-efec97a17390" providerId="ADAL" clId="{BB552B4C-3459-4783-A999-91626DE1BBBC}" dt="2025-11-24T19:45:17.360" v="983" actId="26606"/>
          <ac:spMkLst>
            <pc:docMk/>
            <pc:sldMk cId="3787046320" sldId="291"/>
            <ac:spMk id="12" creationId="{C3C0D90E-074A-4F52-9B11-B52BEF4BCBE5}"/>
          </ac:spMkLst>
        </pc:spChg>
        <pc:spChg chg="add">
          <ac:chgData name="Iva Uljanić" userId="21ab63b0-5279-4791-a2c7-efec97a17390" providerId="ADAL" clId="{BB552B4C-3459-4783-A999-91626DE1BBBC}" dt="2025-11-24T19:45:17.360" v="983" actId="26606"/>
          <ac:spMkLst>
            <pc:docMk/>
            <pc:sldMk cId="3787046320" sldId="291"/>
            <ac:spMk id="14" creationId="{CABBD4C1-E6F8-46F6-8152-A8A97490BF4D}"/>
          </ac:spMkLst>
        </pc:spChg>
        <pc:spChg chg="add">
          <ac:chgData name="Iva Uljanić" userId="21ab63b0-5279-4791-a2c7-efec97a17390" providerId="ADAL" clId="{BB552B4C-3459-4783-A999-91626DE1BBBC}" dt="2025-11-24T19:45:17.360" v="983" actId="26606"/>
          <ac:spMkLst>
            <pc:docMk/>
            <pc:sldMk cId="3787046320" sldId="291"/>
            <ac:spMk id="16" creationId="{83BA5EF5-1FE9-4BF9-83BB-269BCDDF6156}"/>
          </ac:spMkLst>
        </pc:spChg>
        <pc:spChg chg="add">
          <ac:chgData name="Iva Uljanić" userId="21ab63b0-5279-4791-a2c7-efec97a17390" providerId="ADAL" clId="{BB552B4C-3459-4783-A999-91626DE1BBBC}" dt="2025-11-24T19:45:17.360" v="983" actId="26606"/>
          <ac:spMkLst>
            <pc:docMk/>
            <pc:sldMk cId="3787046320" sldId="291"/>
            <ac:spMk id="20" creationId="{88853921-7BC9-4BDE-ACAB-133C683C82D6}"/>
          </ac:spMkLst>
        </pc:spChg>
        <pc:spChg chg="add">
          <ac:chgData name="Iva Uljanić" userId="21ab63b0-5279-4791-a2c7-efec97a17390" providerId="ADAL" clId="{BB552B4C-3459-4783-A999-91626DE1BBBC}" dt="2025-11-24T19:45:17.360" v="983" actId="26606"/>
          <ac:spMkLst>
            <pc:docMk/>
            <pc:sldMk cId="3787046320" sldId="291"/>
            <ac:spMk id="22" creationId="{09192968-3AE7-4470-A61C-97294BB92731}"/>
          </ac:spMkLst>
        </pc:spChg>
        <pc:spChg chg="add">
          <ac:chgData name="Iva Uljanić" userId="21ab63b0-5279-4791-a2c7-efec97a17390" providerId="ADAL" clId="{BB552B4C-3459-4783-A999-91626DE1BBBC}" dt="2025-11-24T19:45:17.360" v="983" actId="26606"/>
          <ac:spMkLst>
            <pc:docMk/>
            <pc:sldMk cId="3787046320" sldId="291"/>
            <ac:spMk id="24" creationId="{3AB72E55-43E4-4356-BFE8-E2102CB0B505}"/>
          </ac:spMkLst>
        </pc:spChg>
        <pc:cxnChg chg="add">
          <ac:chgData name="Iva Uljanić" userId="21ab63b0-5279-4791-a2c7-efec97a17390" providerId="ADAL" clId="{BB552B4C-3459-4783-A999-91626DE1BBBC}" dt="2025-11-24T19:45:17.360" v="983" actId="26606"/>
          <ac:cxnSpMkLst>
            <pc:docMk/>
            <pc:sldMk cId="3787046320" sldId="291"/>
            <ac:cxnSpMk id="18" creationId="{4B3BCACB-5880-460B-9606-8C433A9AF99D}"/>
          </ac:cxnSpMkLst>
        </pc:cxnChg>
      </pc:sldChg>
      <pc:sldChg chg="addSp delSp modSp new mod setBg setClrOvrMap">
        <pc:chgData name="Iva Uljanić" userId="21ab63b0-5279-4791-a2c7-efec97a17390" providerId="ADAL" clId="{BB552B4C-3459-4783-A999-91626DE1BBBC}" dt="2025-12-21T16:23:34.912" v="1031" actId="26606"/>
        <pc:sldMkLst>
          <pc:docMk/>
          <pc:sldMk cId="577743803" sldId="292"/>
        </pc:sldMkLst>
        <pc:spChg chg="mod">
          <ac:chgData name="Iva Uljanić" userId="21ab63b0-5279-4791-a2c7-efec97a17390" providerId="ADAL" clId="{BB552B4C-3459-4783-A999-91626DE1BBBC}" dt="2025-12-21T16:23:34.912" v="1031" actId="26606"/>
          <ac:spMkLst>
            <pc:docMk/>
            <pc:sldMk cId="577743803" sldId="292"/>
            <ac:spMk id="2" creationId="{C619A176-EB16-B33D-13AF-FD778B624660}"/>
          </ac:spMkLst>
        </pc:spChg>
        <pc:spChg chg="del mod">
          <ac:chgData name="Iva Uljanić" userId="21ab63b0-5279-4791-a2c7-efec97a17390" providerId="ADAL" clId="{BB552B4C-3459-4783-A999-91626DE1BBBC}" dt="2025-12-21T16:23:34.912" v="1031" actId="26606"/>
          <ac:spMkLst>
            <pc:docMk/>
            <pc:sldMk cId="577743803" sldId="292"/>
            <ac:spMk id="3" creationId="{E82C5ED7-FEFB-A2A0-A760-E9A2521C4821}"/>
          </ac:spMkLst>
        </pc:spChg>
        <pc:spChg chg="add">
          <ac:chgData name="Iva Uljanić" userId="21ab63b0-5279-4791-a2c7-efec97a17390" providerId="ADAL" clId="{BB552B4C-3459-4783-A999-91626DE1BBBC}" dt="2025-12-21T16:23:34.912" v="1031" actId="26606"/>
          <ac:spMkLst>
            <pc:docMk/>
            <pc:sldMk cId="577743803" sldId="292"/>
            <ac:spMk id="10" creationId="{D93394DA-E684-47C2-9020-13225823F40A}"/>
          </ac:spMkLst>
        </pc:spChg>
        <pc:graphicFrameChg chg="add">
          <ac:chgData name="Iva Uljanić" userId="21ab63b0-5279-4791-a2c7-efec97a17390" providerId="ADAL" clId="{BB552B4C-3459-4783-A999-91626DE1BBBC}" dt="2025-12-21T16:23:34.912" v="1031" actId="26606"/>
          <ac:graphicFrameMkLst>
            <pc:docMk/>
            <pc:sldMk cId="577743803" sldId="292"/>
            <ac:graphicFrameMk id="5" creationId="{94C8261C-5163-D495-1EB9-8BB9A2A818A8}"/>
          </ac:graphicFrameMkLst>
        </pc:graphicFrameChg>
        <pc:picChg chg="add">
          <ac:chgData name="Iva Uljanić" userId="21ab63b0-5279-4791-a2c7-efec97a17390" providerId="ADAL" clId="{BB552B4C-3459-4783-A999-91626DE1BBBC}" dt="2025-12-21T16:23:34.912" v="1031" actId="26606"/>
          <ac:picMkLst>
            <pc:docMk/>
            <pc:sldMk cId="577743803" sldId="292"/>
            <ac:picMk id="6" creationId="{A0BAADED-1B1E-E530-D4FF-A58BE5B4F00D}"/>
          </ac:picMkLst>
        </pc:picChg>
      </pc:sldChg>
      <pc:sldChg chg="modSp add mod">
        <pc:chgData name="Iva Uljanić" userId="21ab63b0-5279-4791-a2c7-efec97a17390" providerId="ADAL" clId="{BB552B4C-3459-4783-A999-91626DE1BBBC}" dt="2025-12-21T16:30:43.841" v="1133" actId="20577"/>
        <pc:sldMkLst>
          <pc:docMk/>
          <pc:sldMk cId="524774048" sldId="293"/>
        </pc:sldMkLst>
        <pc:graphicFrameChg chg="mod modGraphic">
          <ac:chgData name="Iva Uljanić" userId="21ab63b0-5279-4791-a2c7-efec97a17390" providerId="ADAL" clId="{BB552B4C-3459-4783-A999-91626DE1BBBC}" dt="2025-12-21T16:30:43.841" v="1133" actId="20577"/>
          <ac:graphicFrameMkLst>
            <pc:docMk/>
            <pc:sldMk cId="524774048" sldId="293"/>
            <ac:graphicFrameMk id="5" creationId="{8CCE7519-8074-C110-A78B-8771E92A656C}"/>
          </ac:graphicFrameMkLst>
        </pc:graphicFrameChg>
      </pc:sldChg>
      <pc:sldChg chg="modSp new del mod">
        <pc:chgData name="Iva Uljanić" userId="21ab63b0-5279-4791-a2c7-efec97a17390" providerId="ADAL" clId="{BB552B4C-3459-4783-A999-91626DE1BBBC}" dt="2025-12-21T20:20:19.754" v="1155" actId="47"/>
        <pc:sldMkLst>
          <pc:docMk/>
          <pc:sldMk cId="3630704839" sldId="294"/>
        </pc:sldMkLst>
        <pc:spChg chg="mod">
          <ac:chgData name="Iva Uljanić" userId="21ab63b0-5279-4791-a2c7-efec97a17390" providerId="ADAL" clId="{BB552B4C-3459-4783-A999-91626DE1BBBC}" dt="2025-12-21T16:32:13.594" v="1154" actId="20577"/>
          <ac:spMkLst>
            <pc:docMk/>
            <pc:sldMk cId="3630704839" sldId="294"/>
            <ac:spMk id="2" creationId="{5CC1C9A3-9DDF-E3CE-C62D-906966C64B57}"/>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4E71CC-E3D6-479A-BD86-26F5E695A39F}"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C8FDF2C2-1F9E-426E-9093-D0B73252EF86}">
      <dgm:prSet custT="1"/>
      <dgm:spPr/>
      <dgm:t>
        <a:bodyPr/>
        <a:lstStyle/>
        <a:p>
          <a:r>
            <a:rPr lang="en-US" sz="1200" dirty="0"/>
            <a:t>📅 </a:t>
          </a:r>
          <a:r>
            <a:rPr lang="en-US" sz="1800" dirty="0"/>
            <a:t>1. 9. 2025. – Zakon stupa </a:t>
          </a:r>
          <a:r>
            <a:rPr lang="en-US" sz="1800" dirty="0" err="1"/>
            <a:t>na</a:t>
          </a:r>
          <a:r>
            <a:rPr lang="en-US" sz="1800" dirty="0"/>
            <a:t> </a:t>
          </a:r>
          <a:r>
            <a:rPr lang="en-US" sz="1800" dirty="0" err="1"/>
            <a:t>snagu</a:t>
          </a:r>
          <a:r>
            <a:rPr lang="en-US" sz="1800" dirty="0"/>
            <a:t>; </a:t>
          </a:r>
          <a:r>
            <a:rPr lang="en-US" sz="1800" dirty="0" err="1"/>
            <a:t>započinju</a:t>
          </a:r>
          <a:r>
            <a:rPr lang="en-US" sz="1800" dirty="0"/>
            <a:t> </a:t>
          </a:r>
          <a:r>
            <a:rPr lang="en-US" sz="1800" dirty="0" err="1"/>
            <a:t>pripreme</a:t>
          </a:r>
          <a:r>
            <a:rPr lang="en-US" sz="1800" dirty="0"/>
            <a:t> </a:t>
          </a:r>
          <a:r>
            <a:rPr lang="en-US" sz="1800" dirty="0" err="1"/>
            <a:t>i</a:t>
          </a:r>
          <a:r>
            <a:rPr lang="en-US" sz="1800" dirty="0"/>
            <a:t> </a:t>
          </a:r>
          <a:r>
            <a:rPr lang="en-US" sz="1800" dirty="0" err="1"/>
            <a:t>testiranja</a:t>
          </a:r>
          <a:r>
            <a:rPr lang="en-US" sz="1800" dirty="0"/>
            <a:t> (pilot </a:t>
          </a:r>
          <a:r>
            <a:rPr lang="en-US" sz="1800" dirty="0" err="1"/>
            <a:t>okruženje</a:t>
          </a:r>
          <a:r>
            <a:rPr lang="en-US" sz="1800" dirty="0"/>
            <a:t>)</a:t>
          </a:r>
        </a:p>
      </dgm:t>
    </dgm:pt>
    <dgm:pt modelId="{4CE6C305-C691-4247-82D7-5CFBCED526BC}" type="parTrans" cxnId="{87DF4FB7-27E0-4B38-9FB0-023D33DAB635}">
      <dgm:prSet/>
      <dgm:spPr/>
      <dgm:t>
        <a:bodyPr/>
        <a:lstStyle/>
        <a:p>
          <a:endParaRPr lang="en-US"/>
        </a:p>
      </dgm:t>
    </dgm:pt>
    <dgm:pt modelId="{0D701585-A997-4842-A3E9-C611A139F4E5}" type="sibTrans" cxnId="{87DF4FB7-27E0-4B38-9FB0-023D33DAB635}">
      <dgm:prSet/>
      <dgm:spPr/>
      <dgm:t>
        <a:bodyPr/>
        <a:lstStyle/>
        <a:p>
          <a:endParaRPr lang="en-US"/>
        </a:p>
      </dgm:t>
    </dgm:pt>
    <dgm:pt modelId="{506BC363-CA7F-44F4-9C35-5CA4AD81EBA6}">
      <dgm:prSet custT="1"/>
      <dgm:spPr/>
      <dgm:t>
        <a:bodyPr/>
        <a:lstStyle/>
        <a:p>
          <a:r>
            <a:rPr lang="en-US" sz="1700" dirty="0"/>
            <a:t>📅 </a:t>
          </a:r>
          <a:r>
            <a:rPr lang="en-US" sz="1800" dirty="0"/>
            <a:t>1. 1. 2026. – </a:t>
          </a:r>
          <a:r>
            <a:rPr lang="en-US" sz="1800" dirty="0" err="1"/>
            <a:t>Obvezno</a:t>
          </a:r>
          <a:r>
            <a:rPr lang="en-US" sz="1800" dirty="0"/>
            <a:t> </a:t>
          </a:r>
          <a:r>
            <a:rPr lang="en-US" sz="1800" dirty="0" err="1"/>
            <a:t>izdavanje</a:t>
          </a:r>
          <a:r>
            <a:rPr lang="en-US" sz="1800" dirty="0"/>
            <a:t> </a:t>
          </a:r>
          <a:r>
            <a:rPr lang="en-US" sz="1800" dirty="0" err="1"/>
            <a:t>eRačuna</a:t>
          </a:r>
          <a:r>
            <a:rPr lang="en-US" sz="1800" dirty="0"/>
            <a:t> za </a:t>
          </a:r>
          <a:r>
            <a:rPr lang="en-US" sz="1800" dirty="0" err="1"/>
            <a:t>obveznike</a:t>
          </a:r>
          <a:r>
            <a:rPr lang="en-US" sz="1800" dirty="0"/>
            <a:t> PDV-a + </a:t>
          </a:r>
          <a:r>
            <a:rPr lang="en-US" sz="1800" dirty="0" err="1"/>
            <a:t>obveza</a:t>
          </a:r>
          <a:r>
            <a:rPr lang="en-US" sz="1800" dirty="0"/>
            <a:t> </a:t>
          </a:r>
          <a:r>
            <a:rPr lang="en-US" sz="1800" dirty="0" err="1"/>
            <a:t>zaprimanja</a:t>
          </a:r>
          <a:r>
            <a:rPr lang="en-US" sz="1800" dirty="0"/>
            <a:t> </a:t>
          </a:r>
          <a:r>
            <a:rPr lang="en-US" sz="1800" dirty="0" err="1"/>
            <a:t>eRačuna</a:t>
          </a:r>
          <a:r>
            <a:rPr lang="hr-HR" sz="1800" dirty="0"/>
            <a:t> + fiskalizacija svih B2C računa</a:t>
          </a:r>
          <a:endParaRPr lang="en-US" sz="1800" dirty="0"/>
        </a:p>
      </dgm:t>
    </dgm:pt>
    <dgm:pt modelId="{BF4A6A8C-0418-4FB4-A8DD-3EA827D19009}" type="parTrans" cxnId="{D8D9E488-6F8F-4B55-ADFD-6113D37A609D}">
      <dgm:prSet/>
      <dgm:spPr/>
      <dgm:t>
        <a:bodyPr/>
        <a:lstStyle/>
        <a:p>
          <a:endParaRPr lang="en-US"/>
        </a:p>
      </dgm:t>
    </dgm:pt>
    <dgm:pt modelId="{BD8BA421-DE2A-408A-B94E-27D388FBF68B}" type="sibTrans" cxnId="{D8D9E488-6F8F-4B55-ADFD-6113D37A609D}">
      <dgm:prSet/>
      <dgm:spPr/>
      <dgm:t>
        <a:bodyPr/>
        <a:lstStyle/>
        <a:p>
          <a:endParaRPr lang="en-US"/>
        </a:p>
      </dgm:t>
    </dgm:pt>
    <dgm:pt modelId="{302F366F-4C68-4A91-977D-CA2442E21DEB}">
      <dgm:prSet custT="1"/>
      <dgm:spPr/>
      <dgm:t>
        <a:bodyPr/>
        <a:lstStyle/>
        <a:p>
          <a:r>
            <a:rPr lang="en-US" sz="1700" dirty="0"/>
            <a:t>📅 </a:t>
          </a:r>
          <a:r>
            <a:rPr lang="en-US" sz="1800" dirty="0"/>
            <a:t>1. 1. 2027. – </a:t>
          </a:r>
          <a:r>
            <a:rPr lang="en-US" sz="1800" dirty="0" err="1"/>
            <a:t>Obveza</a:t>
          </a:r>
          <a:r>
            <a:rPr lang="hr-HR" sz="1800" dirty="0"/>
            <a:t> izdavanja </a:t>
          </a:r>
          <a:r>
            <a:rPr lang="hr-HR" sz="1800" dirty="0" err="1"/>
            <a:t>eRačuna</a:t>
          </a:r>
          <a:r>
            <a:rPr lang="en-US" sz="1800" dirty="0"/>
            <a:t> za </a:t>
          </a:r>
          <a:r>
            <a:rPr lang="en-US" sz="1800" dirty="0" err="1"/>
            <a:t>sve</a:t>
          </a:r>
          <a:r>
            <a:rPr lang="en-US" sz="1800" dirty="0"/>
            <a:t> </a:t>
          </a:r>
          <a:r>
            <a:rPr lang="en-US" sz="1800" dirty="0" err="1"/>
            <a:t>obveznike</a:t>
          </a:r>
          <a:r>
            <a:rPr lang="en-US" sz="1800" dirty="0"/>
            <a:t> </a:t>
          </a:r>
          <a:r>
            <a:rPr lang="en-US" sz="1800" dirty="0" err="1"/>
            <a:t>poreza</a:t>
          </a:r>
          <a:r>
            <a:rPr lang="en-US" sz="1800" dirty="0"/>
            <a:t> </a:t>
          </a:r>
          <a:r>
            <a:rPr lang="en-US" sz="1800" dirty="0" err="1"/>
            <a:t>na</a:t>
          </a:r>
          <a:r>
            <a:rPr lang="en-US" sz="1800" dirty="0"/>
            <a:t> </a:t>
          </a:r>
          <a:r>
            <a:rPr lang="en-US" sz="1800" dirty="0" err="1"/>
            <a:t>dobit</a:t>
          </a:r>
          <a:r>
            <a:rPr lang="en-US" sz="1800" dirty="0"/>
            <a:t> </a:t>
          </a:r>
          <a:r>
            <a:rPr lang="en-US" sz="1800" dirty="0" err="1"/>
            <a:t>i</a:t>
          </a:r>
          <a:r>
            <a:rPr lang="en-US" sz="1800" dirty="0"/>
            <a:t> </a:t>
          </a:r>
          <a:r>
            <a:rPr lang="en-US" sz="1800" dirty="0" err="1"/>
            <a:t>poreza</a:t>
          </a:r>
          <a:r>
            <a:rPr lang="en-US" sz="1800" dirty="0"/>
            <a:t> </a:t>
          </a:r>
          <a:r>
            <a:rPr lang="en-US" sz="1800" dirty="0" err="1"/>
            <a:t>na</a:t>
          </a:r>
          <a:r>
            <a:rPr lang="en-US" sz="1800" dirty="0"/>
            <a:t> </a:t>
          </a:r>
          <a:r>
            <a:rPr lang="en-US" sz="1800" dirty="0" err="1"/>
            <a:t>dohodak</a:t>
          </a:r>
          <a:r>
            <a:rPr lang="hr-HR" sz="1800" dirty="0"/>
            <a:t> (obrti)</a:t>
          </a:r>
          <a:r>
            <a:rPr lang="en-US" sz="1800" dirty="0"/>
            <a:t> + </a:t>
          </a:r>
          <a:r>
            <a:rPr lang="en-US" sz="1800" dirty="0" err="1"/>
            <a:t>uvođenje</a:t>
          </a:r>
          <a:r>
            <a:rPr lang="en-US" sz="1800" dirty="0"/>
            <a:t> </a:t>
          </a:r>
          <a:r>
            <a:rPr lang="en-US" sz="1800" dirty="0" err="1"/>
            <a:t>MIKROeRačuna</a:t>
          </a:r>
          <a:endParaRPr lang="en-US" sz="1800" dirty="0"/>
        </a:p>
      </dgm:t>
    </dgm:pt>
    <dgm:pt modelId="{EDCEF921-3457-4781-8585-0CA691B27D93}" type="parTrans" cxnId="{E3A32BB0-EC72-4AF5-BD23-E470F05A4956}">
      <dgm:prSet/>
      <dgm:spPr/>
      <dgm:t>
        <a:bodyPr/>
        <a:lstStyle/>
        <a:p>
          <a:endParaRPr lang="en-US"/>
        </a:p>
      </dgm:t>
    </dgm:pt>
    <dgm:pt modelId="{CAF73BA3-A24F-41B5-A4ED-EBDBE793D300}" type="sibTrans" cxnId="{E3A32BB0-EC72-4AF5-BD23-E470F05A4956}">
      <dgm:prSet/>
      <dgm:spPr/>
      <dgm:t>
        <a:bodyPr/>
        <a:lstStyle/>
        <a:p>
          <a:endParaRPr lang="en-US"/>
        </a:p>
      </dgm:t>
    </dgm:pt>
    <dgm:pt modelId="{DEE7ECC7-D428-448B-9B05-7735E5CA4FA2}" type="pres">
      <dgm:prSet presAssocID="{564E71CC-E3D6-479A-BD86-26F5E695A39F}" presName="root" presStyleCnt="0">
        <dgm:presLayoutVars>
          <dgm:dir/>
          <dgm:resizeHandles val="exact"/>
        </dgm:presLayoutVars>
      </dgm:prSet>
      <dgm:spPr/>
    </dgm:pt>
    <dgm:pt modelId="{511918B7-B76A-4DE6-AA0F-0BFAB8C9FF8F}" type="pres">
      <dgm:prSet presAssocID="{C8FDF2C2-1F9E-426E-9093-D0B73252EF86}" presName="compNode" presStyleCnt="0"/>
      <dgm:spPr/>
    </dgm:pt>
    <dgm:pt modelId="{698734BC-61E7-49EF-BFE6-8E5097CCE02A}" type="pres">
      <dgm:prSet presAssocID="{C8FDF2C2-1F9E-426E-9093-D0B73252EF8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ocesor"/>
        </a:ext>
      </dgm:extLst>
    </dgm:pt>
    <dgm:pt modelId="{BA1014B9-0B5D-42A7-ACB6-850D361A6FFD}" type="pres">
      <dgm:prSet presAssocID="{C8FDF2C2-1F9E-426E-9093-D0B73252EF86}" presName="spaceRect" presStyleCnt="0"/>
      <dgm:spPr/>
    </dgm:pt>
    <dgm:pt modelId="{0C66E4C9-2788-4BD5-B7AA-3076DB1AFFCE}" type="pres">
      <dgm:prSet presAssocID="{C8FDF2C2-1F9E-426E-9093-D0B73252EF86}" presName="textRect" presStyleLbl="revTx" presStyleIdx="0" presStyleCnt="3">
        <dgm:presLayoutVars>
          <dgm:chMax val="1"/>
          <dgm:chPref val="1"/>
        </dgm:presLayoutVars>
      </dgm:prSet>
      <dgm:spPr/>
    </dgm:pt>
    <dgm:pt modelId="{E441598F-2247-46CE-9B6A-1C70BD73664F}" type="pres">
      <dgm:prSet presAssocID="{0D701585-A997-4842-A3E9-C611A139F4E5}" presName="sibTrans" presStyleCnt="0"/>
      <dgm:spPr/>
    </dgm:pt>
    <dgm:pt modelId="{DF547A08-D3A4-4597-9274-FCB3D6E8D925}" type="pres">
      <dgm:prSet presAssocID="{506BC363-CA7F-44F4-9C35-5CA4AD81EBA6}" presName="compNode" presStyleCnt="0"/>
      <dgm:spPr/>
    </dgm:pt>
    <dgm:pt modelId="{4A3BF5EA-06EF-45C3-824D-6CC3D600803A}" type="pres">
      <dgm:prSet presAssocID="{506BC363-CA7F-44F4-9C35-5CA4AD81EBA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g under Magnifying Glass"/>
        </a:ext>
      </dgm:extLst>
    </dgm:pt>
    <dgm:pt modelId="{7B1817EA-A2DE-4773-B874-E10A596E7CED}" type="pres">
      <dgm:prSet presAssocID="{506BC363-CA7F-44F4-9C35-5CA4AD81EBA6}" presName="spaceRect" presStyleCnt="0"/>
      <dgm:spPr/>
    </dgm:pt>
    <dgm:pt modelId="{E36FAD89-E00E-423C-B64B-B2A7CBFED547}" type="pres">
      <dgm:prSet presAssocID="{506BC363-CA7F-44F4-9C35-5CA4AD81EBA6}" presName="textRect" presStyleLbl="revTx" presStyleIdx="1" presStyleCnt="3">
        <dgm:presLayoutVars>
          <dgm:chMax val="1"/>
          <dgm:chPref val="1"/>
        </dgm:presLayoutVars>
      </dgm:prSet>
      <dgm:spPr/>
    </dgm:pt>
    <dgm:pt modelId="{0B30F7D5-5BDD-415F-AEB4-E2B0D1DF0E6A}" type="pres">
      <dgm:prSet presAssocID="{BD8BA421-DE2A-408A-B94E-27D388FBF68B}" presName="sibTrans" presStyleCnt="0"/>
      <dgm:spPr/>
    </dgm:pt>
    <dgm:pt modelId="{1F988836-04B4-41EF-B389-4CC1BD611FC5}" type="pres">
      <dgm:prSet presAssocID="{302F366F-4C68-4A91-977D-CA2442E21DEB}" presName="compNode" presStyleCnt="0"/>
      <dgm:spPr/>
    </dgm:pt>
    <dgm:pt modelId="{CFB6DC46-E6E3-4968-AE48-183C87F5E3F7}" type="pres">
      <dgm:prSet presAssocID="{302F366F-4C68-4A91-977D-CA2442E21DE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stronaut"/>
        </a:ext>
      </dgm:extLst>
    </dgm:pt>
    <dgm:pt modelId="{63A18FFD-A221-4E97-AFEB-CF6CAECCADB2}" type="pres">
      <dgm:prSet presAssocID="{302F366F-4C68-4A91-977D-CA2442E21DEB}" presName="spaceRect" presStyleCnt="0"/>
      <dgm:spPr/>
    </dgm:pt>
    <dgm:pt modelId="{026670D4-CF41-4759-A323-52D25AF65B23}" type="pres">
      <dgm:prSet presAssocID="{302F366F-4C68-4A91-977D-CA2442E21DEB}" presName="textRect" presStyleLbl="revTx" presStyleIdx="2" presStyleCnt="3">
        <dgm:presLayoutVars>
          <dgm:chMax val="1"/>
          <dgm:chPref val="1"/>
        </dgm:presLayoutVars>
      </dgm:prSet>
      <dgm:spPr/>
    </dgm:pt>
  </dgm:ptLst>
  <dgm:cxnLst>
    <dgm:cxn modelId="{AA4EE212-AE54-4F34-926E-FE1B4CBA52DD}" type="presOf" srcId="{564E71CC-E3D6-479A-BD86-26F5E695A39F}" destId="{DEE7ECC7-D428-448B-9B05-7735E5CA4FA2}" srcOrd="0" destOrd="0" presId="urn:microsoft.com/office/officeart/2018/2/layout/IconLabelList"/>
    <dgm:cxn modelId="{D8D9E488-6F8F-4B55-ADFD-6113D37A609D}" srcId="{564E71CC-E3D6-479A-BD86-26F5E695A39F}" destId="{506BC363-CA7F-44F4-9C35-5CA4AD81EBA6}" srcOrd="1" destOrd="0" parTransId="{BF4A6A8C-0418-4FB4-A8DD-3EA827D19009}" sibTransId="{BD8BA421-DE2A-408A-B94E-27D388FBF68B}"/>
    <dgm:cxn modelId="{DAA6E88B-102C-4B9C-9D8E-378063CFFA25}" type="presOf" srcId="{C8FDF2C2-1F9E-426E-9093-D0B73252EF86}" destId="{0C66E4C9-2788-4BD5-B7AA-3076DB1AFFCE}" srcOrd="0" destOrd="0" presId="urn:microsoft.com/office/officeart/2018/2/layout/IconLabelList"/>
    <dgm:cxn modelId="{E3A32BB0-EC72-4AF5-BD23-E470F05A4956}" srcId="{564E71CC-E3D6-479A-BD86-26F5E695A39F}" destId="{302F366F-4C68-4A91-977D-CA2442E21DEB}" srcOrd="2" destOrd="0" parTransId="{EDCEF921-3457-4781-8585-0CA691B27D93}" sibTransId="{CAF73BA3-A24F-41B5-A4ED-EBDBE793D300}"/>
    <dgm:cxn modelId="{87DF4FB7-27E0-4B38-9FB0-023D33DAB635}" srcId="{564E71CC-E3D6-479A-BD86-26F5E695A39F}" destId="{C8FDF2C2-1F9E-426E-9093-D0B73252EF86}" srcOrd="0" destOrd="0" parTransId="{4CE6C305-C691-4247-82D7-5CFBCED526BC}" sibTransId="{0D701585-A997-4842-A3E9-C611A139F4E5}"/>
    <dgm:cxn modelId="{EC01C1D2-35B5-44ED-993A-DB1768F73E77}" type="presOf" srcId="{506BC363-CA7F-44F4-9C35-5CA4AD81EBA6}" destId="{E36FAD89-E00E-423C-B64B-B2A7CBFED547}" srcOrd="0" destOrd="0" presId="urn:microsoft.com/office/officeart/2018/2/layout/IconLabelList"/>
    <dgm:cxn modelId="{D4E8E0EC-E71E-485E-81E7-7CE147A57A18}" type="presOf" srcId="{302F366F-4C68-4A91-977D-CA2442E21DEB}" destId="{026670D4-CF41-4759-A323-52D25AF65B23}" srcOrd="0" destOrd="0" presId="urn:microsoft.com/office/officeart/2018/2/layout/IconLabelList"/>
    <dgm:cxn modelId="{1770A146-2C91-4E30-8ACE-7EA89ECFD361}" type="presParOf" srcId="{DEE7ECC7-D428-448B-9B05-7735E5CA4FA2}" destId="{511918B7-B76A-4DE6-AA0F-0BFAB8C9FF8F}" srcOrd="0" destOrd="0" presId="urn:microsoft.com/office/officeart/2018/2/layout/IconLabelList"/>
    <dgm:cxn modelId="{BD60973C-3F7F-4D58-A101-BBCAE888076F}" type="presParOf" srcId="{511918B7-B76A-4DE6-AA0F-0BFAB8C9FF8F}" destId="{698734BC-61E7-49EF-BFE6-8E5097CCE02A}" srcOrd="0" destOrd="0" presId="urn:microsoft.com/office/officeart/2018/2/layout/IconLabelList"/>
    <dgm:cxn modelId="{9B1206A0-5F20-4F81-9DAA-1DFA13ABCA6B}" type="presParOf" srcId="{511918B7-B76A-4DE6-AA0F-0BFAB8C9FF8F}" destId="{BA1014B9-0B5D-42A7-ACB6-850D361A6FFD}" srcOrd="1" destOrd="0" presId="urn:microsoft.com/office/officeart/2018/2/layout/IconLabelList"/>
    <dgm:cxn modelId="{04CF4449-00F1-4CD5-80BE-8C362E85DD7F}" type="presParOf" srcId="{511918B7-B76A-4DE6-AA0F-0BFAB8C9FF8F}" destId="{0C66E4C9-2788-4BD5-B7AA-3076DB1AFFCE}" srcOrd="2" destOrd="0" presId="urn:microsoft.com/office/officeart/2018/2/layout/IconLabelList"/>
    <dgm:cxn modelId="{E3F490BE-1EF4-4108-85D5-95422C956C82}" type="presParOf" srcId="{DEE7ECC7-D428-448B-9B05-7735E5CA4FA2}" destId="{E441598F-2247-46CE-9B6A-1C70BD73664F}" srcOrd="1" destOrd="0" presId="urn:microsoft.com/office/officeart/2018/2/layout/IconLabelList"/>
    <dgm:cxn modelId="{CBE14517-EEFB-481B-A782-DBF0ED2E9384}" type="presParOf" srcId="{DEE7ECC7-D428-448B-9B05-7735E5CA4FA2}" destId="{DF547A08-D3A4-4597-9274-FCB3D6E8D925}" srcOrd="2" destOrd="0" presId="urn:microsoft.com/office/officeart/2018/2/layout/IconLabelList"/>
    <dgm:cxn modelId="{4C7047F5-9F72-4342-8EA1-21A25D04D983}" type="presParOf" srcId="{DF547A08-D3A4-4597-9274-FCB3D6E8D925}" destId="{4A3BF5EA-06EF-45C3-824D-6CC3D600803A}" srcOrd="0" destOrd="0" presId="urn:microsoft.com/office/officeart/2018/2/layout/IconLabelList"/>
    <dgm:cxn modelId="{4E2D90F7-DBDB-4931-BB33-AC8DE60975B5}" type="presParOf" srcId="{DF547A08-D3A4-4597-9274-FCB3D6E8D925}" destId="{7B1817EA-A2DE-4773-B874-E10A596E7CED}" srcOrd="1" destOrd="0" presId="urn:microsoft.com/office/officeart/2018/2/layout/IconLabelList"/>
    <dgm:cxn modelId="{A83B9710-B2E9-4D19-816F-A8483F222F48}" type="presParOf" srcId="{DF547A08-D3A4-4597-9274-FCB3D6E8D925}" destId="{E36FAD89-E00E-423C-B64B-B2A7CBFED547}" srcOrd="2" destOrd="0" presId="urn:microsoft.com/office/officeart/2018/2/layout/IconLabelList"/>
    <dgm:cxn modelId="{34EF44AB-E8B7-4301-8864-D6C225759456}" type="presParOf" srcId="{DEE7ECC7-D428-448B-9B05-7735E5CA4FA2}" destId="{0B30F7D5-5BDD-415F-AEB4-E2B0D1DF0E6A}" srcOrd="3" destOrd="0" presId="urn:microsoft.com/office/officeart/2018/2/layout/IconLabelList"/>
    <dgm:cxn modelId="{523A8AAD-1AA6-4A07-8A62-3CCBF222057C}" type="presParOf" srcId="{DEE7ECC7-D428-448B-9B05-7735E5CA4FA2}" destId="{1F988836-04B4-41EF-B389-4CC1BD611FC5}" srcOrd="4" destOrd="0" presId="urn:microsoft.com/office/officeart/2018/2/layout/IconLabelList"/>
    <dgm:cxn modelId="{64D52AFD-2219-40A6-B9F2-B06A6FF60513}" type="presParOf" srcId="{1F988836-04B4-41EF-B389-4CC1BD611FC5}" destId="{CFB6DC46-E6E3-4968-AE48-183C87F5E3F7}" srcOrd="0" destOrd="0" presId="urn:microsoft.com/office/officeart/2018/2/layout/IconLabelList"/>
    <dgm:cxn modelId="{DA765BEE-17BA-4787-BCB0-A210F4B955B5}" type="presParOf" srcId="{1F988836-04B4-41EF-B389-4CC1BD611FC5}" destId="{63A18FFD-A221-4E97-AFEB-CF6CAECCADB2}" srcOrd="1" destOrd="0" presId="urn:microsoft.com/office/officeart/2018/2/layout/IconLabelList"/>
    <dgm:cxn modelId="{7F9CBF40-D749-410D-9421-FDF1E9D88F15}" type="presParOf" srcId="{1F988836-04B4-41EF-B389-4CC1BD611FC5}" destId="{026670D4-CF41-4759-A323-52D25AF65B23}"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4219DC-2388-424D-BAFE-B1109EC83E55}"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75AF3904-810E-4DEA-9E43-34B49080F629}">
      <dgm:prSet/>
      <dgm:spPr/>
      <dgm:t>
        <a:bodyPr/>
        <a:lstStyle/>
        <a:p>
          <a:r>
            <a:rPr lang="en-US"/>
            <a:t>Obveznici moraju povezati šifrarnik roba i usluga s KPD 2025</a:t>
          </a:r>
        </a:p>
      </dgm:t>
    </dgm:pt>
    <dgm:pt modelId="{93134DEF-711A-4946-A0DE-775CEFEA8DB0}" type="parTrans" cxnId="{C6E59885-5FEA-4931-A3D2-E6BAE065F9B8}">
      <dgm:prSet/>
      <dgm:spPr/>
      <dgm:t>
        <a:bodyPr/>
        <a:lstStyle/>
        <a:p>
          <a:endParaRPr lang="en-US"/>
        </a:p>
      </dgm:t>
    </dgm:pt>
    <dgm:pt modelId="{5EF9CD3E-19A1-4AA8-8D7A-5E1E59DC2154}" type="sibTrans" cxnId="{C6E59885-5FEA-4931-A3D2-E6BAE065F9B8}">
      <dgm:prSet/>
      <dgm:spPr/>
      <dgm:t>
        <a:bodyPr/>
        <a:lstStyle/>
        <a:p>
          <a:endParaRPr lang="en-US"/>
        </a:p>
      </dgm:t>
    </dgm:pt>
    <dgm:pt modelId="{9D53720D-D79A-4CA0-9E99-D23EA73CEB1E}">
      <dgm:prSet/>
      <dgm:spPr/>
      <dgm:t>
        <a:bodyPr/>
        <a:lstStyle/>
        <a:p>
          <a:r>
            <a:rPr lang="en-US"/>
            <a:t>Svaka stavka eRačuna mora imati šestoznamenkastu oznaku KPD</a:t>
          </a:r>
        </a:p>
      </dgm:t>
    </dgm:pt>
    <dgm:pt modelId="{D5FA3A38-2361-443F-AA6B-19309DBB1323}" type="parTrans" cxnId="{FD39A4E5-599B-4058-9B74-2225A0CA44A6}">
      <dgm:prSet/>
      <dgm:spPr/>
      <dgm:t>
        <a:bodyPr/>
        <a:lstStyle/>
        <a:p>
          <a:endParaRPr lang="en-US"/>
        </a:p>
      </dgm:t>
    </dgm:pt>
    <dgm:pt modelId="{B58CC893-8A5F-4429-BC22-4B0BD92569B2}" type="sibTrans" cxnId="{FD39A4E5-599B-4058-9B74-2225A0CA44A6}">
      <dgm:prSet/>
      <dgm:spPr/>
      <dgm:t>
        <a:bodyPr/>
        <a:lstStyle/>
        <a:p>
          <a:endParaRPr lang="en-US"/>
        </a:p>
      </dgm:t>
    </dgm:pt>
    <dgm:pt modelId="{0E69955F-BB05-407D-A088-FFEAFBFF2DE9}">
      <dgm:prSet/>
      <dgm:spPr/>
      <dgm:t>
        <a:bodyPr/>
        <a:lstStyle/>
        <a:p>
          <a:r>
            <a:rPr lang="en-US"/>
            <a:t>KPD 2025 = središnja klasifikacija proizvoda RH</a:t>
          </a:r>
        </a:p>
      </dgm:t>
    </dgm:pt>
    <dgm:pt modelId="{C531BC73-9475-481D-9C6E-24C4BACF2945}" type="parTrans" cxnId="{29ACE223-0DA9-425B-A601-24DF865571D1}">
      <dgm:prSet/>
      <dgm:spPr/>
      <dgm:t>
        <a:bodyPr/>
        <a:lstStyle/>
        <a:p>
          <a:endParaRPr lang="en-US"/>
        </a:p>
      </dgm:t>
    </dgm:pt>
    <dgm:pt modelId="{B07C3E50-0784-4631-A017-FDA35ABC1DBA}" type="sibTrans" cxnId="{29ACE223-0DA9-425B-A601-24DF865571D1}">
      <dgm:prSet/>
      <dgm:spPr/>
      <dgm:t>
        <a:bodyPr/>
        <a:lstStyle/>
        <a:p>
          <a:endParaRPr lang="en-US"/>
        </a:p>
      </dgm:t>
    </dgm:pt>
    <dgm:pt modelId="{616E53F3-12FA-43A5-9F10-52E0865AAE43}">
      <dgm:prSet/>
      <dgm:spPr/>
      <dgm:t>
        <a:bodyPr/>
        <a:lstStyle/>
        <a:p>
          <a:r>
            <a:rPr lang="en-US"/>
            <a:t>Potpuno usklađena s EU CPA 2.2</a:t>
          </a:r>
        </a:p>
      </dgm:t>
    </dgm:pt>
    <dgm:pt modelId="{B00323A2-D540-476F-96F4-F415C0B55316}" type="parTrans" cxnId="{F632942C-E610-4ADC-A1D5-32F4C24239BF}">
      <dgm:prSet/>
      <dgm:spPr/>
      <dgm:t>
        <a:bodyPr/>
        <a:lstStyle/>
        <a:p>
          <a:endParaRPr lang="en-US"/>
        </a:p>
      </dgm:t>
    </dgm:pt>
    <dgm:pt modelId="{E074FE58-2F71-471B-9FE6-409FD7BF92A2}" type="sibTrans" cxnId="{F632942C-E610-4ADC-A1D5-32F4C24239BF}">
      <dgm:prSet/>
      <dgm:spPr/>
      <dgm:t>
        <a:bodyPr/>
        <a:lstStyle/>
        <a:p>
          <a:endParaRPr lang="en-US"/>
        </a:p>
      </dgm:t>
    </dgm:pt>
    <dgm:pt modelId="{43F63E46-2610-4411-9FC6-6C4B261A3373}" type="pres">
      <dgm:prSet presAssocID="{DE4219DC-2388-424D-BAFE-B1109EC83E55}" presName="diagram" presStyleCnt="0">
        <dgm:presLayoutVars>
          <dgm:dir/>
          <dgm:resizeHandles val="exact"/>
        </dgm:presLayoutVars>
      </dgm:prSet>
      <dgm:spPr/>
    </dgm:pt>
    <dgm:pt modelId="{E46E8023-B30C-48DF-AF57-F0D14285F39F}" type="pres">
      <dgm:prSet presAssocID="{75AF3904-810E-4DEA-9E43-34B49080F629}" presName="node" presStyleLbl="node1" presStyleIdx="0" presStyleCnt="4">
        <dgm:presLayoutVars>
          <dgm:bulletEnabled val="1"/>
        </dgm:presLayoutVars>
      </dgm:prSet>
      <dgm:spPr/>
    </dgm:pt>
    <dgm:pt modelId="{A1961D68-AB75-4444-8C54-57D34E21254D}" type="pres">
      <dgm:prSet presAssocID="{5EF9CD3E-19A1-4AA8-8D7A-5E1E59DC2154}" presName="sibTrans" presStyleCnt="0"/>
      <dgm:spPr/>
    </dgm:pt>
    <dgm:pt modelId="{0250D9EE-73D4-4068-B452-CB303E29E8D3}" type="pres">
      <dgm:prSet presAssocID="{9D53720D-D79A-4CA0-9E99-D23EA73CEB1E}" presName="node" presStyleLbl="node1" presStyleIdx="1" presStyleCnt="4">
        <dgm:presLayoutVars>
          <dgm:bulletEnabled val="1"/>
        </dgm:presLayoutVars>
      </dgm:prSet>
      <dgm:spPr/>
    </dgm:pt>
    <dgm:pt modelId="{F50C740A-525A-4312-92A1-BEEE573125E3}" type="pres">
      <dgm:prSet presAssocID="{B58CC893-8A5F-4429-BC22-4B0BD92569B2}" presName="sibTrans" presStyleCnt="0"/>
      <dgm:spPr/>
    </dgm:pt>
    <dgm:pt modelId="{7CA9568A-53CB-40B4-9DC6-22DD0287FB78}" type="pres">
      <dgm:prSet presAssocID="{0E69955F-BB05-407D-A088-FFEAFBFF2DE9}" presName="node" presStyleLbl="node1" presStyleIdx="2" presStyleCnt="4">
        <dgm:presLayoutVars>
          <dgm:bulletEnabled val="1"/>
        </dgm:presLayoutVars>
      </dgm:prSet>
      <dgm:spPr/>
    </dgm:pt>
    <dgm:pt modelId="{130AA43A-41BB-4DFF-A29C-40179D820866}" type="pres">
      <dgm:prSet presAssocID="{B07C3E50-0784-4631-A017-FDA35ABC1DBA}" presName="sibTrans" presStyleCnt="0"/>
      <dgm:spPr/>
    </dgm:pt>
    <dgm:pt modelId="{7BCD7D2D-9F76-447E-9A6B-9457A8C34833}" type="pres">
      <dgm:prSet presAssocID="{616E53F3-12FA-43A5-9F10-52E0865AAE43}" presName="node" presStyleLbl="node1" presStyleIdx="3" presStyleCnt="4">
        <dgm:presLayoutVars>
          <dgm:bulletEnabled val="1"/>
        </dgm:presLayoutVars>
      </dgm:prSet>
      <dgm:spPr/>
    </dgm:pt>
  </dgm:ptLst>
  <dgm:cxnLst>
    <dgm:cxn modelId="{29ACE223-0DA9-425B-A601-24DF865571D1}" srcId="{DE4219DC-2388-424D-BAFE-B1109EC83E55}" destId="{0E69955F-BB05-407D-A088-FFEAFBFF2DE9}" srcOrd="2" destOrd="0" parTransId="{C531BC73-9475-481D-9C6E-24C4BACF2945}" sibTransId="{B07C3E50-0784-4631-A017-FDA35ABC1DBA}"/>
    <dgm:cxn modelId="{F632942C-E610-4ADC-A1D5-32F4C24239BF}" srcId="{DE4219DC-2388-424D-BAFE-B1109EC83E55}" destId="{616E53F3-12FA-43A5-9F10-52E0865AAE43}" srcOrd="3" destOrd="0" parTransId="{B00323A2-D540-476F-96F4-F415C0B55316}" sibTransId="{E074FE58-2F71-471B-9FE6-409FD7BF92A2}"/>
    <dgm:cxn modelId="{9C3BD550-8254-4F3C-9116-E1F217F1A1BA}" type="presOf" srcId="{9D53720D-D79A-4CA0-9E99-D23EA73CEB1E}" destId="{0250D9EE-73D4-4068-B452-CB303E29E8D3}" srcOrd="0" destOrd="0" presId="urn:microsoft.com/office/officeart/2005/8/layout/default"/>
    <dgm:cxn modelId="{C6E59885-5FEA-4931-A3D2-E6BAE065F9B8}" srcId="{DE4219DC-2388-424D-BAFE-B1109EC83E55}" destId="{75AF3904-810E-4DEA-9E43-34B49080F629}" srcOrd="0" destOrd="0" parTransId="{93134DEF-711A-4946-A0DE-775CEFEA8DB0}" sibTransId="{5EF9CD3E-19A1-4AA8-8D7A-5E1E59DC2154}"/>
    <dgm:cxn modelId="{06D55498-4B9B-4408-913B-796B8A40A90A}" type="presOf" srcId="{DE4219DC-2388-424D-BAFE-B1109EC83E55}" destId="{43F63E46-2610-4411-9FC6-6C4B261A3373}" srcOrd="0" destOrd="0" presId="urn:microsoft.com/office/officeart/2005/8/layout/default"/>
    <dgm:cxn modelId="{BEC3AABF-7D21-4E54-B02F-108D329E3944}" type="presOf" srcId="{0E69955F-BB05-407D-A088-FFEAFBFF2DE9}" destId="{7CA9568A-53CB-40B4-9DC6-22DD0287FB78}" srcOrd="0" destOrd="0" presId="urn:microsoft.com/office/officeart/2005/8/layout/default"/>
    <dgm:cxn modelId="{17A458C6-9CE2-4360-BF7D-F5DBFCF94809}" type="presOf" srcId="{75AF3904-810E-4DEA-9E43-34B49080F629}" destId="{E46E8023-B30C-48DF-AF57-F0D14285F39F}" srcOrd="0" destOrd="0" presId="urn:microsoft.com/office/officeart/2005/8/layout/default"/>
    <dgm:cxn modelId="{15B9A7CC-79DC-422D-9AE9-0876CA3DFB16}" type="presOf" srcId="{616E53F3-12FA-43A5-9F10-52E0865AAE43}" destId="{7BCD7D2D-9F76-447E-9A6B-9457A8C34833}" srcOrd="0" destOrd="0" presId="urn:microsoft.com/office/officeart/2005/8/layout/default"/>
    <dgm:cxn modelId="{FD39A4E5-599B-4058-9B74-2225A0CA44A6}" srcId="{DE4219DC-2388-424D-BAFE-B1109EC83E55}" destId="{9D53720D-D79A-4CA0-9E99-D23EA73CEB1E}" srcOrd="1" destOrd="0" parTransId="{D5FA3A38-2361-443F-AA6B-19309DBB1323}" sibTransId="{B58CC893-8A5F-4429-BC22-4B0BD92569B2}"/>
    <dgm:cxn modelId="{4B394CF8-3ED2-4DFB-8C33-3EE1CAB437AB}" type="presParOf" srcId="{43F63E46-2610-4411-9FC6-6C4B261A3373}" destId="{E46E8023-B30C-48DF-AF57-F0D14285F39F}" srcOrd="0" destOrd="0" presId="urn:microsoft.com/office/officeart/2005/8/layout/default"/>
    <dgm:cxn modelId="{F92D37AB-FB71-4D24-B609-B5171F288AC1}" type="presParOf" srcId="{43F63E46-2610-4411-9FC6-6C4B261A3373}" destId="{A1961D68-AB75-4444-8C54-57D34E21254D}" srcOrd="1" destOrd="0" presId="urn:microsoft.com/office/officeart/2005/8/layout/default"/>
    <dgm:cxn modelId="{0387C58A-0D34-4DA6-A2D4-0209EBC9F04E}" type="presParOf" srcId="{43F63E46-2610-4411-9FC6-6C4B261A3373}" destId="{0250D9EE-73D4-4068-B452-CB303E29E8D3}" srcOrd="2" destOrd="0" presId="urn:microsoft.com/office/officeart/2005/8/layout/default"/>
    <dgm:cxn modelId="{2B3EA948-3476-4910-B0FF-A5F7F13DB01A}" type="presParOf" srcId="{43F63E46-2610-4411-9FC6-6C4B261A3373}" destId="{F50C740A-525A-4312-92A1-BEEE573125E3}" srcOrd="3" destOrd="0" presId="urn:microsoft.com/office/officeart/2005/8/layout/default"/>
    <dgm:cxn modelId="{4D469E03-8CE5-46BF-8CCF-2194E4624C7D}" type="presParOf" srcId="{43F63E46-2610-4411-9FC6-6C4B261A3373}" destId="{7CA9568A-53CB-40B4-9DC6-22DD0287FB78}" srcOrd="4" destOrd="0" presId="urn:microsoft.com/office/officeart/2005/8/layout/default"/>
    <dgm:cxn modelId="{36D84442-822E-46DD-847C-90FDD7BE9EC8}" type="presParOf" srcId="{43F63E46-2610-4411-9FC6-6C4B261A3373}" destId="{130AA43A-41BB-4DFF-A29C-40179D820866}" srcOrd="5" destOrd="0" presId="urn:microsoft.com/office/officeart/2005/8/layout/default"/>
    <dgm:cxn modelId="{35F58875-74DA-47F7-B486-BB1C0446E854}" type="presParOf" srcId="{43F63E46-2610-4411-9FC6-6C4B261A3373}" destId="{7BCD7D2D-9F76-447E-9A6B-9457A8C34833}"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932C3A4-5123-4554-ADC6-A15E42914B31}" type="doc">
      <dgm:prSet loTypeId="urn:microsoft.com/office/officeart/2008/layout/LinedList" loCatId="list" qsTypeId="urn:microsoft.com/office/officeart/2005/8/quickstyle/simple2" qsCatId="simple" csTypeId="urn:microsoft.com/office/officeart/2005/8/colors/accent1_2" csCatId="accent1"/>
      <dgm:spPr/>
      <dgm:t>
        <a:bodyPr/>
        <a:lstStyle/>
        <a:p>
          <a:endParaRPr lang="en-US"/>
        </a:p>
      </dgm:t>
    </dgm:pt>
    <dgm:pt modelId="{7AA41724-2EFA-4A21-B7A8-527A56D552D7}">
      <dgm:prSet/>
      <dgm:spPr/>
      <dgm:t>
        <a:bodyPr/>
        <a:lstStyle/>
        <a:p>
          <a:r>
            <a:rPr lang="hr-HR" b="1"/>
            <a:t>Trgovina na veliko </a:t>
          </a:r>
          <a:r>
            <a:rPr lang="hr-HR"/>
            <a:t>je kupnja robe radi daljnje prodaje profesionalnim korisnicima, odnosno drugim pravnim ili fizičkim osobama koje obavljaju neku registriranu ili zakonom određenu djelatnost, te se trgovina na veliko obavlja u prodajnim objektima ako su za takav način prodaje ispunjeni uvjeti propisani tim Zakonom. </a:t>
          </a:r>
          <a:endParaRPr lang="en-US"/>
        </a:p>
      </dgm:t>
    </dgm:pt>
    <dgm:pt modelId="{2D9B4C6B-C7C7-4568-8A68-691BEBEE96FC}" type="parTrans" cxnId="{CCA24076-CCD0-40D3-8B72-1F34A9D7D667}">
      <dgm:prSet/>
      <dgm:spPr/>
      <dgm:t>
        <a:bodyPr/>
        <a:lstStyle/>
        <a:p>
          <a:endParaRPr lang="en-US"/>
        </a:p>
      </dgm:t>
    </dgm:pt>
    <dgm:pt modelId="{B4867AFA-2F67-4DD9-9592-85857AC460A3}" type="sibTrans" cxnId="{CCA24076-CCD0-40D3-8B72-1F34A9D7D667}">
      <dgm:prSet/>
      <dgm:spPr/>
      <dgm:t>
        <a:bodyPr/>
        <a:lstStyle/>
        <a:p>
          <a:endParaRPr lang="en-US"/>
        </a:p>
      </dgm:t>
    </dgm:pt>
    <dgm:pt modelId="{EF2B5983-1B2D-4EFE-9300-DE68E85599B5}">
      <dgm:prSet/>
      <dgm:spPr/>
      <dgm:t>
        <a:bodyPr/>
        <a:lstStyle/>
        <a:p>
          <a:r>
            <a:rPr lang="hr-HR" b="1"/>
            <a:t>Trgovina na malo </a:t>
          </a:r>
          <a:r>
            <a:rPr lang="hr-HR"/>
            <a:t>je kupnja robe radi daljnje prodaje potrošačima za osobnu uporabu ili uporabu u kućanstvima, kao i profesionalnim korisnicima ako za tu prodaju nije potrebno ispunjavanje dodatnih minimalnih tehničkih  i drugih uvjeta propisanih posebnim propisom. </a:t>
          </a:r>
          <a:endParaRPr lang="en-US"/>
        </a:p>
      </dgm:t>
    </dgm:pt>
    <dgm:pt modelId="{7D09BEA3-E39B-4600-B397-15F431F52220}" type="parTrans" cxnId="{3F8958D5-007A-4243-A89B-329A4C8F11DA}">
      <dgm:prSet/>
      <dgm:spPr/>
      <dgm:t>
        <a:bodyPr/>
        <a:lstStyle/>
        <a:p>
          <a:endParaRPr lang="en-US"/>
        </a:p>
      </dgm:t>
    </dgm:pt>
    <dgm:pt modelId="{D15695FC-195F-4BA1-A873-A28D8252C7D8}" type="sibTrans" cxnId="{3F8958D5-007A-4243-A89B-329A4C8F11DA}">
      <dgm:prSet/>
      <dgm:spPr/>
      <dgm:t>
        <a:bodyPr/>
        <a:lstStyle/>
        <a:p>
          <a:endParaRPr lang="en-US"/>
        </a:p>
      </dgm:t>
    </dgm:pt>
    <dgm:pt modelId="{A820EF39-51CB-4EB9-99D0-934C898F65C4}">
      <dgm:prSet/>
      <dgm:spPr/>
      <dgm:t>
        <a:bodyPr/>
        <a:lstStyle/>
        <a:p>
          <a:r>
            <a:rPr lang="hr-HR" b="1"/>
            <a:t>Ključni naglasak</a:t>
          </a:r>
          <a:r>
            <a:rPr lang="hr-HR"/>
            <a:t>: Kod veletrgovine prodaja se vrši isključivo drugim poslovnim subjektima (pravnim osobama, obrtima, institucijama), a svrha kupnje je najčešće daljnja prodaja ili uporaba u poslovnoj djelatnosti. </a:t>
          </a:r>
          <a:endParaRPr lang="en-US"/>
        </a:p>
      </dgm:t>
    </dgm:pt>
    <dgm:pt modelId="{3A259D19-A117-481B-B3C6-A32D3C534E07}" type="parTrans" cxnId="{C815C75E-2C75-448B-AC40-45B1E3C9C745}">
      <dgm:prSet/>
      <dgm:spPr/>
      <dgm:t>
        <a:bodyPr/>
        <a:lstStyle/>
        <a:p>
          <a:endParaRPr lang="en-US"/>
        </a:p>
      </dgm:t>
    </dgm:pt>
    <dgm:pt modelId="{EA564851-B6F8-4884-AF06-06566E8D5D7C}" type="sibTrans" cxnId="{C815C75E-2C75-448B-AC40-45B1E3C9C745}">
      <dgm:prSet/>
      <dgm:spPr/>
      <dgm:t>
        <a:bodyPr/>
        <a:lstStyle/>
        <a:p>
          <a:endParaRPr lang="en-US"/>
        </a:p>
      </dgm:t>
    </dgm:pt>
    <dgm:pt modelId="{ADCD2FDD-6367-4D0A-A066-6099D1AA2FC2}" type="pres">
      <dgm:prSet presAssocID="{C932C3A4-5123-4554-ADC6-A15E42914B31}" presName="vert0" presStyleCnt="0">
        <dgm:presLayoutVars>
          <dgm:dir/>
          <dgm:animOne val="branch"/>
          <dgm:animLvl val="lvl"/>
        </dgm:presLayoutVars>
      </dgm:prSet>
      <dgm:spPr/>
    </dgm:pt>
    <dgm:pt modelId="{035BD9AC-F700-4C0D-B878-5A1BD93918ED}" type="pres">
      <dgm:prSet presAssocID="{7AA41724-2EFA-4A21-B7A8-527A56D552D7}" presName="thickLine" presStyleLbl="alignNode1" presStyleIdx="0" presStyleCnt="3"/>
      <dgm:spPr/>
    </dgm:pt>
    <dgm:pt modelId="{C4F4D702-A9EE-49C7-BF59-A3D711EE65A8}" type="pres">
      <dgm:prSet presAssocID="{7AA41724-2EFA-4A21-B7A8-527A56D552D7}" presName="horz1" presStyleCnt="0"/>
      <dgm:spPr/>
    </dgm:pt>
    <dgm:pt modelId="{EE3335E9-78E0-4480-AB5D-76F5E8B5CCF0}" type="pres">
      <dgm:prSet presAssocID="{7AA41724-2EFA-4A21-B7A8-527A56D552D7}" presName="tx1" presStyleLbl="revTx" presStyleIdx="0" presStyleCnt="3"/>
      <dgm:spPr/>
    </dgm:pt>
    <dgm:pt modelId="{F4274F3A-FDB6-4358-9CAB-E179EFE643B7}" type="pres">
      <dgm:prSet presAssocID="{7AA41724-2EFA-4A21-B7A8-527A56D552D7}" presName="vert1" presStyleCnt="0"/>
      <dgm:spPr/>
    </dgm:pt>
    <dgm:pt modelId="{F7F45313-6DF9-42BC-81C5-E4BBA36D8F3E}" type="pres">
      <dgm:prSet presAssocID="{EF2B5983-1B2D-4EFE-9300-DE68E85599B5}" presName="thickLine" presStyleLbl="alignNode1" presStyleIdx="1" presStyleCnt="3"/>
      <dgm:spPr/>
    </dgm:pt>
    <dgm:pt modelId="{E87DA7FA-56E7-4DB7-9A14-D71D4CBF9909}" type="pres">
      <dgm:prSet presAssocID="{EF2B5983-1B2D-4EFE-9300-DE68E85599B5}" presName="horz1" presStyleCnt="0"/>
      <dgm:spPr/>
    </dgm:pt>
    <dgm:pt modelId="{9DF0E501-849F-4D85-B48E-D3D6EA5D7BE3}" type="pres">
      <dgm:prSet presAssocID="{EF2B5983-1B2D-4EFE-9300-DE68E85599B5}" presName="tx1" presStyleLbl="revTx" presStyleIdx="1" presStyleCnt="3"/>
      <dgm:spPr/>
    </dgm:pt>
    <dgm:pt modelId="{1FF259FF-FCF6-4A9A-AF96-16201368E79A}" type="pres">
      <dgm:prSet presAssocID="{EF2B5983-1B2D-4EFE-9300-DE68E85599B5}" presName="vert1" presStyleCnt="0"/>
      <dgm:spPr/>
    </dgm:pt>
    <dgm:pt modelId="{9E3C51C4-C862-4478-BCF1-9886E17881FA}" type="pres">
      <dgm:prSet presAssocID="{A820EF39-51CB-4EB9-99D0-934C898F65C4}" presName="thickLine" presStyleLbl="alignNode1" presStyleIdx="2" presStyleCnt="3"/>
      <dgm:spPr/>
    </dgm:pt>
    <dgm:pt modelId="{29C9B1F6-AA00-423B-A57A-9437A9FDCD92}" type="pres">
      <dgm:prSet presAssocID="{A820EF39-51CB-4EB9-99D0-934C898F65C4}" presName="horz1" presStyleCnt="0"/>
      <dgm:spPr/>
    </dgm:pt>
    <dgm:pt modelId="{8243D621-30E6-4206-A823-823C06CBC5E6}" type="pres">
      <dgm:prSet presAssocID="{A820EF39-51CB-4EB9-99D0-934C898F65C4}" presName="tx1" presStyleLbl="revTx" presStyleIdx="2" presStyleCnt="3"/>
      <dgm:spPr/>
    </dgm:pt>
    <dgm:pt modelId="{09821BBD-94D7-46FB-BE9E-A15644DA5F2B}" type="pres">
      <dgm:prSet presAssocID="{A820EF39-51CB-4EB9-99D0-934C898F65C4}" presName="vert1" presStyleCnt="0"/>
      <dgm:spPr/>
    </dgm:pt>
  </dgm:ptLst>
  <dgm:cxnLst>
    <dgm:cxn modelId="{35313B23-80A9-47DC-A513-B56D6019D558}" type="presOf" srcId="{C932C3A4-5123-4554-ADC6-A15E42914B31}" destId="{ADCD2FDD-6367-4D0A-A066-6099D1AA2FC2}" srcOrd="0" destOrd="0" presId="urn:microsoft.com/office/officeart/2008/layout/LinedList"/>
    <dgm:cxn modelId="{6C936C3F-36FE-46C5-9B7B-40684ACD3AC6}" type="presOf" srcId="{A820EF39-51CB-4EB9-99D0-934C898F65C4}" destId="{8243D621-30E6-4206-A823-823C06CBC5E6}" srcOrd="0" destOrd="0" presId="urn:microsoft.com/office/officeart/2008/layout/LinedList"/>
    <dgm:cxn modelId="{C815C75E-2C75-448B-AC40-45B1E3C9C745}" srcId="{C932C3A4-5123-4554-ADC6-A15E42914B31}" destId="{A820EF39-51CB-4EB9-99D0-934C898F65C4}" srcOrd="2" destOrd="0" parTransId="{3A259D19-A117-481B-B3C6-A32D3C534E07}" sibTransId="{EA564851-B6F8-4884-AF06-06566E8D5D7C}"/>
    <dgm:cxn modelId="{CCA24076-CCD0-40D3-8B72-1F34A9D7D667}" srcId="{C932C3A4-5123-4554-ADC6-A15E42914B31}" destId="{7AA41724-2EFA-4A21-B7A8-527A56D552D7}" srcOrd="0" destOrd="0" parTransId="{2D9B4C6B-C7C7-4568-8A68-691BEBEE96FC}" sibTransId="{B4867AFA-2F67-4DD9-9592-85857AC460A3}"/>
    <dgm:cxn modelId="{7A0621A2-9302-4B24-874D-6C2553658E5A}" type="presOf" srcId="{7AA41724-2EFA-4A21-B7A8-527A56D552D7}" destId="{EE3335E9-78E0-4480-AB5D-76F5E8B5CCF0}" srcOrd="0" destOrd="0" presId="urn:microsoft.com/office/officeart/2008/layout/LinedList"/>
    <dgm:cxn modelId="{3F8958D5-007A-4243-A89B-329A4C8F11DA}" srcId="{C932C3A4-5123-4554-ADC6-A15E42914B31}" destId="{EF2B5983-1B2D-4EFE-9300-DE68E85599B5}" srcOrd="1" destOrd="0" parTransId="{7D09BEA3-E39B-4600-B397-15F431F52220}" sibTransId="{D15695FC-195F-4BA1-A873-A28D8252C7D8}"/>
    <dgm:cxn modelId="{9E496DED-A78D-4E78-9E8E-91065B5B1422}" type="presOf" srcId="{EF2B5983-1B2D-4EFE-9300-DE68E85599B5}" destId="{9DF0E501-849F-4D85-B48E-D3D6EA5D7BE3}" srcOrd="0" destOrd="0" presId="urn:microsoft.com/office/officeart/2008/layout/LinedList"/>
    <dgm:cxn modelId="{FDF8BC98-38D1-41B3-AB58-4235F154C3FA}" type="presParOf" srcId="{ADCD2FDD-6367-4D0A-A066-6099D1AA2FC2}" destId="{035BD9AC-F700-4C0D-B878-5A1BD93918ED}" srcOrd="0" destOrd="0" presId="urn:microsoft.com/office/officeart/2008/layout/LinedList"/>
    <dgm:cxn modelId="{C9B80ED7-8699-491E-B4B1-0B77EC1B1C12}" type="presParOf" srcId="{ADCD2FDD-6367-4D0A-A066-6099D1AA2FC2}" destId="{C4F4D702-A9EE-49C7-BF59-A3D711EE65A8}" srcOrd="1" destOrd="0" presId="urn:microsoft.com/office/officeart/2008/layout/LinedList"/>
    <dgm:cxn modelId="{EDCE4DA3-3886-4997-9578-A616965410A9}" type="presParOf" srcId="{C4F4D702-A9EE-49C7-BF59-A3D711EE65A8}" destId="{EE3335E9-78E0-4480-AB5D-76F5E8B5CCF0}" srcOrd="0" destOrd="0" presId="urn:microsoft.com/office/officeart/2008/layout/LinedList"/>
    <dgm:cxn modelId="{77D13415-9644-4C63-9048-592547B24BEB}" type="presParOf" srcId="{C4F4D702-A9EE-49C7-BF59-A3D711EE65A8}" destId="{F4274F3A-FDB6-4358-9CAB-E179EFE643B7}" srcOrd="1" destOrd="0" presId="urn:microsoft.com/office/officeart/2008/layout/LinedList"/>
    <dgm:cxn modelId="{D189A952-3ADA-445F-B6C3-0ED0B1346D30}" type="presParOf" srcId="{ADCD2FDD-6367-4D0A-A066-6099D1AA2FC2}" destId="{F7F45313-6DF9-42BC-81C5-E4BBA36D8F3E}" srcOrd="2" destOrd="0" presId="urn:microsoft.com/office/officeart/2008/layout/LinedList"/>
    <dgm:cxn modelId="{A7DEF4B7-E778-4CD6-AED3-883A0C5F15B1}" type="presParOf" srcId="{ADCD2FDD-6367-4D0A-A066-6099D1AA2FC2}" destId="{E87DA7FA-56E7-4DB7-9A14-D71D4CBF9909}" srcOrd="3" destOrd="0" presId="urn:microsoft.com/office/officeart/2008/layout/LinedList"/>
    <dgm:cxn modelId="{1AB7C918-2FC7-495E-B6DF-3C3A2424BC8D}" type="presParOf" srcId="{E87DA7FA-56E7-4DB7-9A14-D71D4CBF9909}" destId="{9DF0E501-849F-4D85-B48E-D3D6EA5D7BE3}" srcOrd="0" destOrd="0" presId="urn:microsoft.com/office/officeart/2008/layout/LinedList"/>
    <dgm:cxn modelId="{B668CB7F-E0C9-43FC-8530-D843087EE6B8}" type="presParOf" srcId="{E87DA7FA-56E7-4DB7-9A14-D71D4CBF9909}" destId="{1FF259FF-FCF6-4A9A-AF96-16201368E79A}" srcOrd="1" destOrd="0" presId="urn:microsoft.com/office/officeart/2008/layout/LinedList"/>
    <dgm:cxn modelId="{6F057B88-8D9F-4273-A757-5094AE92D4AA}" type="presParOf" srcId="{ADCD2FDD-6367-4D0A-A066-6099D1AA2FC2}" destId="{9E3C51C4-C862-4478-BCF1-9886E17881FA}" srcOrd="4" destOrd="0" presId="urn:microsoft.com/office/officeart/2008/layout/LinedList"/>
    <dgm:cxn modelId="{C58D109F-A0F4-4C64-9EE6-82166A69FD40}" type="presParOf" srcId="{ADCD2FDD-6367-4D0A-A066-6099D1AA2FC2}" destId="{29C9B1F6-AA00-423B-A57A-9437A9FDCD92}" srcOrd="5" destOrd="0" presId="urn:microsoft.com/office/officeart/2008/layout/LinedList"/>
    <dgm:cxn modelId="{3BD07AB7-0D85-4046-AF66-27EA2B20F445}" type="presParOf" srcId="{29C9B1F6-AA00-423B-A57A-9437A9FDCD92}" destId="{8243D621-30E6-4206-A823-823C06CBC5E6}" srcOrd="0" destOrd="0" presId="urn:microsoft.com/office/officeart/2008/layout/LinedList"/>
    <dgm:cxn modelId="{1CF8ACB8-4A1F-4638-854C-F83A971A5143}" type="presParOf" srcId="{29C9B1F6-AA00-423B-A57A-9437A9FDCD92}" destId="{09821BBD-94D7-46FB-BE9E-A15644DA5F2B}"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32C3A4-5123-4554-ADC6-A15E42914B31}" type="doc">
      <dgm:prSet loTypeId="urn:microsoft.com/office/officeart/2008/layout/LinedList" loCatId="list" qsTypeId="urn:microsoft.com/office/officeart/2005/8/quickstyle/simple2" qsCatId="simple" csTypeId="urn:microsoft.com/office/officeart/2005/8/colors/accent1_2" csCatId="accent1" phldr="1"/>
      <dgm:spPr/>
      <dgm:t>
        <a:bodyPr/>
        <a:lstStyle/>
        <a:p>
          <a:endParaRPr lang="en-US"/>
        </a:p>
      </dgm:t>
    </dgm:pt>
    <dgm:pt modelId="{7AA41724-2EFA-4A21-B7A8-527A56D552D7}">
      <dgm:prSet/>
      <dgm:spPr/>
      <dgm:t>
        <a:bodyPr/>
        <a:lstStyle/>
        <a:p>
          <a:r>
            <a:rPr lang="hr-HR" b="0" dirty="0"/>
            <a:t>Prema Zakonu o trgovini je dakle i u trgovini na malo dozvoljena prodaja profesionalnim korisnicima ako za tu prodaju nije potrebno ispunjavanje dodatnih minimalnih tehničkih  i drugih uvjeta propisanih posebnim propisom. U tom slučaju, može se račun izdati odmah i fiskalizirati Fiskalizacijom 1.0, samo je potrebno upisati OIB kupca te nije moguće izdavanje </a:t>
          </a:r>
          <a:r>
            <a:rPr lang="hr-HR" b="0" dirty="0" err="1"/>
            <a:t>eRačuna</a:t>
          </a:r>
          <a:r>
            <a:rPr lang="hr-HR" b="0" dirty="0"/>
            <a:t>. Ako se radi o trgovini na veliko onda je obvezan </a:t>
          </a:r>
          <a:r>
            <a:rPr lang="hr-HR" b="0" dirty="0" err="1"/>
            <a:t>eRačun</a:t>
          </a:r>
          <a:r>
            <a:rPr lang="hr-HR" b="0" dirty="0"/>
            <a:t> i fiskalizacija </a:t>
          </a:r>
          <a:r>
            <a:rPr lang="hr-HR" b="0" dirty="0" err="1"/>
            <a:t>eRačuna</a:t>
          </a:r>
          <a:r>
            <a:rPr lang="hr-HR" b="0" dirty="0"/>
            <a:t> (Fiskalizacija 2.0). </a:t>
          </a:r>
          <a:endParaRPr lang="en-US" b="0" dirty="0"/>
        </a:p>
      </dgm:t>
    </dgm:pt>
    <dgm:pt modelId="{2D9B4C6B-C7C7-4568-8A68-691BEBEE96FC}" type="parTrans" cxnId="{CCA24076-CCD0-40D3-8B72-1F34A9D7D667}">
      <dgm:prSet/>
      <dgm:spPr/>
      <dgm:t>
        <a:bodyPr/>
        <a:lstStyle/>
        <a:p>
          <a:endParaRPr lang="en-US"/>
        </a:p>
      </dgm:t>
    </dgm:pt>
    <dgm:pt modelId="{B4867AFA-2F67-4DD9-9592-85857AC460A3}" type="sibTrans" cxnId="{CCA24076-CCD0-40D3-8B72-1F34A9D7D667}">
      <dgm:prSet/>
      <dgm:spPr/>
      <dgm:t>
        <a:bodyPr/>
        <a:lstStyle/>
        <a:p>
          <a:endParaRPr lang="en-US"/>
        </a:p>
      </dgm:t>
    </dgm:pt>
    <dgm:pt modelId="{EF2B5983-1B2D-4EFE-9300-DE68E85599B5}">
      <dgm:prSet/>
      <dgm:spPr/>
      <dgm:t>
        <a:bodyPr/>
        <a:lstStyle/>
        <a:p>
          <a:r>
            <a:rPr lang="hr-HR" b="0" dirty="0"/>
            <a:t>Prema Zakonu o fiskalizaciji je propisano da od obveze izdavanja </a:t>
          </a:r>
          <a:r>
            <a:rPr lang="hr-HR" b="0" dirty="0" err="1"/>
            <a:t>eRačuna</a:t>
          </a:r>
          <a:r>
            <a:rPr lang="hr-HR" b="0" dirty="0"/>
            <a:t> i fiskalizacije </a:t>
          </a:r>
          <a:r>
            <a:rPr lang="hr-HR" b="0" dirty="0" err="1"/>
            <a:t>eRačuna</a:t>
          </a:r>
          <a:r>
            <a:rPr lang="hr-HR" b="0" dirty="0"/>
            <a:t> može biti izuzeta transakcija koja se plaća gotovinom ili karticom te za koju je izdan račun i proveden postupak fiskalizacije računa u krajnjoj potrošnji (fiskalizacija 1.0). U tom slučaju ne može se izdati i fiskalizirati </a:t>
          </a:r>
          <a:r>
            <a:rPr lang="hr-HR" b="0" dirty="0" err="1"/>
            <a:t>eRačun</a:t>
          </a:r>
          <a:r>
            <a:rPr lang="hr-HR" b="0" dirty="0"/>
            <a:t>.</a:t>
          </a:r>
          <a:endParaRPr lang="en-US" b="0" dirty="0"/>
        </a:p>
      </dgm:t>
    </dgm:pt>
    <dgm:pt modelId="{7D09BEA3-E39B-4600-B397-15F431F52220}" type="parTrans" cxnId="{3F8958D5-007A-4243-A89B-329A4C8F11DA}">
      <dgm:prSet/>
      <dgm:spPr/>
      <dgm:t>
        <a:bodyPr/>
        <a:lstStyle/>
        <a:p>
          <a:endParaRPr lang="en-US"/>
        </a:p>
      </dgm:t>
    </dgm:pt>
    <dgm:pt modelId="{D15695FC-195F-4BA1-A873-A28D8252C7D8}" type="sibTrans" cxnId="{3F8958D5-007A-4243-A89B-329A4C8F11DA}">
      <dgm:prSet/>
      <dgm:spPr/>
      <dgm:t>
        <a:bodyPr/>
        <a:lstStyle/>
        <a:p>
          <a:endParaRPr lang="en-US"/>
        </a:p>
      </dgm:t>
    </dgm:pt>
    <dgm:pt modelId="{A820EF39-51CB-4EB9-99D0-934C898F65C4}">
      <dgm:prSet/>
      <dgm:spPr/>
      <dgm:t>
        <a:bodyPr/>
        <a:lstStyle/>
        <a:p>
          <a:r>
            <a:rPr lang="hr-HR" b="0" dirty="0"/>
            <a:t>Znači poduzetnik sam mora odlučiti da li će ako je kupac profesionalni korisnik (pravna osoba ili fizička osoba koja obavlja gospodarsku djelatnost) i plaća gotovinom ili karticom, izdati </a:t>
          </a:r>
          <a:r>
            <a:rPr lang="hr-HR" b="0" dirty="0" err="1"/>
            <a:t>eRačun</a:t>
          </a:r>
          <a:r>
            <a:rPr lang="hr-HR" b="0" dirty="0"/>
            <a:t> ili će mu izdati „obični“ račun u trenutku kupnje i plaćanja te ga fiskalizirati odmah na blagajni. Ako se izdaje </a:t>
          </a:r>
          <a:r>
            <a:rPr lang="hr-HR" b="0" dirty="0" err="1"/>
            <a:t>eRačun</a:t>
          </a:r>
          <a:r>
            <a:rPr lang="hr-HR" b="0" dirty="0"/>
            <a:t> onda svaka stavka na računu mora imati i KPD oznaku.</a:t>
          </a:r>
          <a:endParaRPr lang="en-US" b="0" dirty="0"/>
        </a:p>
      </dgm:t>
    </dgm:pt>
    <dgm:pt modelId="{3A259D19-A117-481B-B3C6-A32D3C534E07}" type="parTrans" cxnId="{C815C75E-2C75-448B-AC40-45B1E3C9C745}">
      <dgm:prSet/>
      <dgm:spPr/>
      <dgm:t>
        <a:bodyPr/>
        <a:lstStyle/>
        <a:p>
          <a:endParaRPr lang="en-US"/>
        </a:p>
      </dgm:t>
    </dgm:pt>
    <dgm:pt modelId="{EA564851-B6F8-4884-AF06-06566E8D5D7C}" type="sibTrans" cxnId="{C815C75E-2C75-448B-AC40-45B1E3C9C745}">
      <dgm:prSet/>
      <dgm:spPr/>
      <dgm:t>
        <a:bodyPr/>
        <a:lstStyle/>
        <a:p>
          <a:endParaRPr lang="en-US"/>
        </a:p>
      </dgm:t>
    </dgm:pt>
    <dgm:pt modelId="{ADCD2FDD-6367-4D0A-A066-6099D1AA2FC2}" type="pres">
      <dgm:prSet presAssocID="{C932C3A4-5123-4554-ADC6-A15E42914B31}" presName="vert0" presStyleCnt="0">
        <dgm:presLayoutVars>
          <dgm:dir/>
          <dgm:animOne val="branch"/>
          <dgm:animLvl val="lvl"/>
        </dgm:presLayoutVars>
      </dgm:prSet>
      <dgm:spPr/>
    </dgm:pt>
    <dgm:pt modelId="{035BD9AC-F700-4C0D-B878-5A1BD93918ED}" type="pres">
      <dgm:prSet presAssocID="{7AA41724-2EFA-4A21-B7A8-527A56D552D7}" presName="thickLine" presStyleLbl="alignNode1" presStyleIdx="0" presStyleCnt="3"/>
      <dgm:spPr/>
    </dgm:pt>
    <dgm:pt modelId="{C4F4D702-A9EE-49C7-BF59-A3D711EE65A8}" type="pres">
      <dgm:prSet presAssocID="{7AA41724-2EFA-4A21-B7A8-527A56D552D7}" presName="horz1" presStyleCnt="0"/>
      <dgm:spPr/>
    </dgm:pt>
    <dgm:pt modelId="{EE3335E9-78E0-4480-AB5D-76F5E8B5CCF0}" type="pres">
      <dgm:prSet presAssocID="{7AA41724-2EFA-4A21-B7A8-527A56D552D7}" presName="tx1" presStyleLbl="revTx" presStyleIdx="0" presStyleCnt="3"/>
      <dgm:spPr/>
    </dgm:pt>
    <dgm:pt modelId="{F4274F3A-FDB6-4358-9CAB-E179EFE643B7}" type="pres">
      <dgm:prSet presAssocID="{7AA41724-2EFA-4A21-B7A8-527A56D552D7}" presName="vert1" presStyleCnt="0"/>
      <dgm:spPr/>
    </dgm:pt>
    <dgm:pt modelId="{F7F45313-6DF9-42BC-81C5-E4BBA36D8F3E}" type="pres">
      <dgm:prSet presAssocID="{EF2B5983-1B2D-4EFE-9300-DE68E85599B5}" presName="thickLine" presStyleLbl="alignNode1" presStyleIdx="1" presStyleCnt="3"/>
      <dgm:spPr/>
    </dgm:pt>
    <dgm:pt modelId="{E87DA7FA-56E7-4DB7-9A14-D71D4CBF9909}" type="pres">
      <dgm:prSet presAssocID="{EF2B5983-1B2D-4EFE-9300-DE68E85599B5}" presName="horz1" presStyleCnt="0"/>
      <dgm:spPr/>
    </dgm:pt>
    <dgm:pt modelId="{9DF0E501-849F-4D85-B48E-D3D6EA5D7BE3}" type="pres">
      <dgm:prSet presAssocID="{EF2B5983-1B2D-4EFE-9300-DE68E85599B5}" presName="tx1" presStyleLbl="revTx" presStyleIdx="1" presStyleCnt="3"/>
      <dgm:spPr/>
    </dgm:pt>
    <dgm:pt modelId="{1FF259FF-FCF6-4A9A-AF96-16201368E79A}" type="pres">
      <dgm:prSet presAssocID="{EF2B5983-1B2D-4EFE-9300-DE68E85599B5}" presName="vert1" presStyleCnt="0"/>
      <dgm:spPr/>
    </dgm:pt>
    <dgm:pt modelId="{9E3C51C4-C862-4478-BCF1-9886E17881FA}" type="pres">
      <dgm:prSet presAssocID="{A820EF39-51CB-4EB9-99D0-934C898F65C4}" presName="thickLine" presStyleLbl="alignNode1" presStyleIdx="2" presStyleCnt="3"/>
      <dgm:spPr/>
    </dgm:pt>
    <dgm:pt modelId="{29C9B1F6-AA00-423B-A57A-9437A9FDCD92}" type="pres">
      <dgm:prSet presAssocID="{A820EF39-51CB-4EB9-99D0-934C898F65C4}" presName="horz1" presStyleCnt="0"/>
      <dgm:spPr/>
    </dgm:pt>
    <dgm:pt modelId="{8243D621-30E6-4206-A823-823C06CBC5E6}" type="pres">
      <dgm:prSet presAssocID="{A820EF39-51CB-4EB9-99D0-934C898F65C4}" presName="tx1" presStyleLbl="revTx" presStyleIdx="2" presStyleCnt="3"/>
      <dgm:spPr/>
    </dgm:pt>
    <dgm:pt modelId="{09821BBD-94D7-46FB-BE9E-A15644DA5F2B}" type="pres">
      <dgm:prSet presAssocID="{A820EF39-51CB-4EB9-99D0-934C898F65C4}" presName="vert1" presStyleCnt="0"/>
      <dgm:spPr/>
    </dgm:pt>
  </dgm:ptLst>
  <dgm:cxnLst>
    <dgm:cxn modelId="{35313B23-80A9-47DC-A513-B56D6019D558}" type="presOf" srcId="{C932C3A4-5123-4554-ADC6-A15E42914B31}" destId="{ADCD2FDD-6367-4D0A-A066-6099D1AA2FC2}" srcOrd="0" destOrd="0" presId="urn:microsoft.com/office/officeart/2008/layout/LinedList"/>
    <dgm:cxn modelId="{C815C75E-2C75-448B-AC40-45B1E3C9C745}" srcId="{C932C3A4-5123-4554-ADC6-A15E42914B31}" destId="{A820EF39-51CB-4EB9-99D0-934C898F65C4}" srcOrd="2" destOrd="0" parTransId="{3A259D19-A117-481B-B3C6-A32D3C534E07}" sibTransId="{EA564851-B6F8-4884-AF06-06566E8D5D7C}"/>
    <dgm:cxn modelId="{CCA24076-CCD0-40D3-8B72-1F34A9D7D667}" srcId="{C932C3A4-5123-4554-ADC6-A15E42914B31}" destId="{7AA41724-2EFA-4A21-B7A8-527A56D552D7}" srcOrd="0" destOrd="0" parTransId="{2D9B4C6B-C7C7-4568-8A68-691BEBEE96FC}" sibTransId="{B4867AFA-2F67-4DD9-9592-85857AC460A3}"/>
    <dgm:cxn modelId="{AB26E7C8-3206-4C5E-B435-7D9E721ED5C0}" type="presOf" srcId="{EF2B5983-1B2D-4EFE-9300-DE68E85599B5}" destId="{9DF0E501-849F-4D85-B48E-D3D6EA5D7BE3}" srcOrd="0" destOrd="0" presId="urn:microsoft.com/office/officeart/2008/layout/LinedList"/>
    <dgm:cxn modelId="{3F8958D5-007A-4243-A89B-329A4C8F11DA}" srcId="{C932C3A4-5123-4554-ADC6-A15E42914B31}" destId="{EF2B5983-1B2D-4EFE-9300-DE68E85599B5}" srcOrd="1" destOrd="0" parTransId="{7D09BEA3-E39B-4600-B397-15F431F52220}" sibTransId="{D15695FC-195F-4BA1-A873-A28D8252C7D8}"/>
    <dgm:cxn modelId="{664CBBE3-4304-4D16-B8BE-FF66BC4BB2E0}" type="presOf" srcId="{7AA41724-2EFA-4A21-B7A8-527A56D552D7}" destId="{EE3335E9-78E0-4480-AB5D-76F5E8B5CCF0}" srcOrd="0" destOrd="0" presId="urn:microsoft.com/office/officeart/2008/layout/LinedList"/>
    <dgm:cxn modelId="{E7948FE8-D9DD-468E-AB6E-902F1DC0E05F}" type="presOf" srcId="{A820EF39-51CB-4EB9-99D0-934C898F65C4}" destId="{8243D621-30E6-4206-A823-823C06CBC5E6}" srcOrd="0" destOrd="0" presId="urn:microsoft.com/office/officeart/2008/layout/LinedList"/>
    <dgm:cxn modelId="{FFD562E3-6B0B-4CFD-A48A-96C104EAF1FF}" type="presParOf" srcId="{ADCD2FDD-6367-4D0A-A066-6099D1AA2FC2}" destId="{035BD9AC-F700-4C0D-B878-5A1BD93918ED}" srcOrd="0" destOrd="0" presId="urn:microsoft.com/office/officeart/2008/layout/LinedList"/>
    <dgm:cxn modelId="{339B8E4F-7315-49AF-8E44-37D473DB2383}" type="presParOf" srcId="{ADCD2FDD-6367-4D0A-A066-6099D1AA2FC2}" destId="{C4F4D702-A9EE-49C7-BF59-A3D711EE65A8}" srcOrd="1" destOrd="0" presId="urn:microsoft.com/office/officeart/2008/layout/LinedList"/>
    <dgm:cxn modelId="{8066D37D-0575-47B9-9EAA-E5A241B7AB4D}" type="presParOf" srcId="{C4F4D702-A9EE-49C7-BF59-A3D711EE65A8}" destId="{EE3335E9-78E0-4480-AB5D-76F5E8B5CCF0}" srcOrd="0" destOrd="0" presId="urn:microsoft.com/office/officeart/2008/layout/LinedList"/>
    <dgm:cxn modelId="{35D66E72-510D-4324-8D16-5734A07412AC}" type="presParOf" srcId="{C4F4D702-A9EE-49C7-BF59-A3D711EE65A8}" destId="{F4274F3A-FDB6-4358-9CAB-E179EFE643B7}" srcOrd="1" destOrd="0" presId="urn:microsoft.com/office/officeart/2008/layout/LinedList"/>
    <dgm:cxn modelId="{D4D075EF-8035-40E5-857A-7B351AFE600B}" type="presParOf" srcId="{ADCD2FDD-6367-4D0A-A066-6099D1AA2FC2}" destId="{F7F45313-6DF9-42BC-81C5-E4BBA36D8F3E}" srcOrd="2" destOrd="0" presId="urn:microsoft.com/office/officeart/2008/layout/LinedList"/>
    <dgm:cxn modelId="{7DD184F3-1512-4AE2-971D-DC97982F7434}" type="presParOf" srcId="{ADCD2FDD-6367-4D0A-A066-6099D1AA2FC2}" destId="{E87DA7FA-56E7-4DB7-9A14-D71D4CBF9909}" srcOrd="3" destOrd="0" presId="urn:microsoft.com/office/officeart/2008/layout/LinedList"/>
    <dgm:cxn modelId="{E3272BD5-22F6-4C48-8490-0D875B48D1D3}" type="presParOf" srcId="{E87DA7FA-56E7-4DB7-9A14-D71D4CBF9909}" destId="{9DF0E501-849F-4D85-B48E-D3D6EA5D7BE3}" srcOrd="0" destOrd="0" presId="urn:microsoft.com/office/officeart/2008/layout/LinedList"/>
    <dgm:cxn modelId="{9A515389-D43B-4213-A276-9B3FE2CF6275}" type="presParOf" srcId="{E87DA7FA-56E7-4DB7-9A14-D71D4CBF9909}" destId="{1FF259FF-FCF6-4A9A-AF96-16201368E79A}" srcOrd="1" destOrd="0" presId="urn:microsoft.com/office/officeart/2008/layout/LinedList"/>
    <dgm:cxn modelId="{6D47C9FF-2E16-4E19-B1A7-C5EB00D0024C}" type="presParOf" srcId="{ADCD2FDD-6367-4D0A-A066-6099D1AA2FC2}" destId="{9E3C51C4-C862-4478-BCF1-9886E17881FA}" srcOrd="4" destOrd="0" presId="urn:microsoft.com/office/officeart/2008/layout/LinedList"/>
    <dgm:cxn modelId="{E213BAAF-40C9-4E09-80F9-46E7358002C8}" type="presParOf" srcId="{ADCD2FDD-6367-4D0A-A066-6099D1AA2FC2}" destId="{29C9B1F6-AA00-423B-A57A-9437A9FDCD92}" srcOrd="5" destOrd="0" presId="urn:microsoft.com/office/officeart/2008/layout/LinedList"/>
    <dgm:cxn modelId="{E05C0C19-B2D7-461B-958D-4AB387761F0B}" type="presParOf" srcId="{29C9B1F6-AA00-423B-A57A-9437A9FDCD92}" destId="{8243D621-30E6-4206-A823-823C06CBC5E6}" srcOrd="0" destOrd="0" presId="urn:microsoft.com/office/officeart/2008/layout/LinedList"/>
    <dgm:cxn modelId="{1C5FB781-EA74-450F-B0C4-C6F7145B7BEF}" type="presParOf" srcId="{29C9B1F6-AA00-423B-A57A-9437A9FDCD92}" destId="{09821BBD-94D7-46FB-BE9E-A15644DA5F2B}"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8734BC-61E7-49EF-BFE6-8E5097CCE02A}">
      <dsp:nvSpPr>
        <dsp:cNvPr id="0" name=""/>
        <dsp:cNvSpPr/>
      </dsp:nvSpPr>
      <dsp:spPr>
        <a:xfrm>
          <a:off x="738477" y="558938"/>
          <a:ext cx="1079825" cy="1079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C66E4C9-2788-4BD5-B7AA-3076DB1AFFCE}">
      <dsp:nvSpPr>
        <dsp:cNvPr id="0" name=""/>
        <dsp:cNvSpPr/>
      </dsp:nvSpPr>
      <dsp:spPr>
        <a:xfrm>
          <a:off x="78583" y="2100284"/>
          <a:ext cx="2399612" cy="15335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US" sz="1200" kern="1200" dirty="0"/>
            <a:t>📅 </a:t>
          </a:r>
          <a:r>
            <a:rPr lang="en-US" sz="1800" kern="1200" dirty="0"/>
            <a:t>1. 9. 2025. – Zakon stupa </a:t>
          </a:r>
          <a:r>
            <a:rPr lang="en-US" sz="1800" kern="1200" dirty="0" err="1"/>
            <a:t>na</a:t>
          </a:r>
          <a:r>
            <a:rPr lang="en-US" sz="1800" kern="1200" dirty="0"/>
            <a:t> </a:t>
          </a:r>
          <a:r>
            <a:rPr lang="en-US" sz="1800" kern="1200" dirty="0" err="1"/>
            <a:t>snagu</a:t>
          </a:r>
          <a:r>
            <a:rPr lang="en-US" sz="1800" kern="1200" dirty="0"/>
            <a:t>; </a:t>
          </a:r>
          <a:r>
            <a:rPr lang="en-US" sz="1800" kern="1200" dirty="0" err="1"/>
            <a:t>započinju</a:t>
          </a:r>
          <a:r>
            <a:rPr lang="en-US" sz="1800" kern="1200" dirty="0"/>
            <a:t> </a:t>
          </a:r>
          <a:r>
            <a:rPr lang="en-US" sz="1800" kern="1200" dirty="0" err="1"/>
            <a:t>pripreme</a:t>
          </a:r>
          <a:r>
            <a:rPr lang="en-US" sz="1800" kern="1200" dirty="0"/>
            <a:t> </a:t>
          </a:r>
          <a:r>
            <a:rPr lang="en-US" sz="1800" kern="1200" dirty="0" err="1"/>
            <a:t>i</a:t>
          </a:r>
          <a:r>
            <a:rPr lang="en-US" sz="1800" kern="1200" dirty="0"/>
            <a:t> </a:t>
          </a:r>
          <a:r>
            <a:rPr lang="en-US" sz="1800" kern="1200" dirty="0" err="1"/>
            <a:t>testiranja</a:t>
          </a:r>
          <a:r>
            <a:rPr lang="en-US" sz="1800" kern="1200" dirty="0"/>
            <a:t> (pilot </a:t>
          </a:r>
          <a:r>
            <a:rPr lang="en-US" sz="1800" kern="1200" dirty="0" err="1"/>
            <a:t>okruženje</a:t>
          </a:r>
          <a:r>
            <a:rPr lang="en-US" sz="1800" kern="1200" dirty="0"/>
            <a:t>)</a:t>
          </a:r>
        </a:p>
      </dsp:txBody>
      <dsp:txXfrm>
        <a:off x="78583" y="2100284"/>
        <a:ext cx="2399612" cy="1533581"/>
      </dsp:txXfrm>
    </dsp:sp>
    <dsp:sp modelId="{4A3BF5EA-06EF-45C3-824D-6CC3D600803A}">
      <dsp:nvSpPr>
        <dsp:cNvPr id="0" name=""/>
        <dsp:cNvSpPr/>
      </dsp:nvSpPr>
      <dsp:spPr>
        <a:xfrm>
          <a:off x="3558022" y="558938"/>
          <a:ext cx="1079825" cy="1079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36FAD89-E00E-423C-B64B-B2A7CBFED547}">
      <dsp:nvSpPr>
        <dsp:cNvPr id="0" name=""/>
        <dsp:cNvSpPr/>
      </dsp:nvSpPr>
      <dsp:spPr>
        <a:xfrm>
          <a:off x="2898129" y="2100284"/>
          <a:ext cx="2399612" cy="15335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dirty="0"/>
            <a:t>📅 </a:t>
          </a:r>
          <a:r>
            <a:rPr lang="en-US" sz="1800" kern="1200" dirty="0"/>
            <a:t>1. 1. 2026. – </a:t>
          </a:r>
          <a:r>
            <a:rPr lang="en-US" sz="1800" kern="1200" dirty="0" err="1"/>
            <a:t>Obvezno</a:t>
          </a:r>
          <a:r>
            <a:rPr lang="en-US" sz="1800" kern="1200" dirty="0"/>
            <a:t> </a:t>
          </a:r>
          <a:r>
            <a:rPr lang="en-US" sz="1800" kern="1200" dirty="0" err="1"/>
            <a:t>izdavanje</a:t>
          </a:r>
          <a:r>
            <a:rPr lang="en-US" sz="1800" kern="1200" dirty="0"/>
            <a:t> </a:t>
          </a:r>
          <a:r>
            <a:rPr lang="en-US" sz="1800" kern="1200" dirty="0" err="1"/>
            <a:t>eRačuna</a:t>
          </a:r>
          <a:r>
            <a:rPr lang="en-US" sz="1800" kern="1200" dirty="0"/>
            <a:t> za </a:t>
          </a:r>
          <a:r>
            <a:rPr lang="en-US" sz="1800" kern="1200" dirty="0" err="1"/>
            <a:t>obveznike</a:t>
          </a:r>
          <a:r>
            <a:rPr lang="en-US" sz="1800" kern="1200" dirty="0"/>
            <a:t> PDV-a + </a:t>
          </a:r>
          <a:r>
            <a:rPr lang="en-US" sz="1800" kern="1200" dirty="0" err="1"/>
            <a:t>obveza</a:t>
          </a:r>
          <a:r>
            <a:rPr lang="en-US" sz="1800" kern="1200" dirty="0"/>
            <a:t> </a:t>
          </a:r>
          <a:r>
            <a:rPr lang="en-US" sz="1800" kern="1200" dirty="0" err="1"/>
            <a:t>zaprimanja</a:t>
          </a:r>
          <a:r>
            <a:rPr lang="en-US" sz="1800" kern="1200" dirty="0"/>
            <a:t> </a:t>
          </a:r>
          <a:r>
            <a:rPr lang="en-US" sz="1800" kern="1200" dirty="0" err="1"/>
            <a:t>eRačuna</a:t>
          </a:r>
          <a:r>
            <a:rPr lang="hr-HR" sz="1800" kern="1200" dirty="0"/>
            <a:t> + fiskalizacija svih B2C računa</a:t>
          </a:r>
          <a:endParaRPr lang="en-US" sz="1800" kern="1200" dirty="0"/>
        </a:p>
      </dsp:txBody>
      <dsp:txXfrm>
        <a:off x="2898129" y="2100284"/>
        <a:ext cx="2399612" cy="1533581"/>
      </dsp:txXfrm>
    </dsp:sp>
    <dsp:sp modelId="{CFB6DC46-E6E3-4968-AE48-183C87F5E3F7}">
      <dsp:nvSpPr>
        <dsp:cNvPr id="0" name=""/>
        <dsp:cNvSpPr/>
      </dsp:nvSpPr>
      <dsp:spPr>
        <a:xfrm>
          <a:off x="6377567" y="558938"/>
          <a:ext cx="1079825" cy="1079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26670D4-CF41-4759-A323-52D25AF65B23}">
      <dsp:nvSpPr>
        <dsp:cNvPr id="0" name=""/>
        <dsp:cNvSpPr/>
      </dsp:nvSpPr>
      <dsp:spPr>
        <a:xfrm>
          <a:off x="5717674" y="2100284"/>
          <a:ext cx="2399612" cy="15335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dirty="0"/>
            <a:t>📅 </a:t>
          </a:r>
          <a:r>
            <a:rPr lang="en-US" sz="1800" kern="1200" dirty="0"/>
            <a:t>1. 1. 2027. – </a:t>
          </a:r>
          <a:r>
            <a:rPr lang="en-US" sz="1800" kern="1200" dirty="0" err="1"/>
            <a:t>Obveza</a:t>
          </a:r>
          <a:r>
            <a:rPr lang="hr-HR" sz="1800" kern="1200" dirty="0"/>
            <a:t> izdavanja </a:t>
          </a:r>
          <a:r>
            <a:rPr lang="hr-HR" sz="1800" kern="1200" dirty="0" err="1"/>
            <a:t>eRačuna</a:t>
          </a:r>
          <a:r>
            <a:rPr lang="en-US" sz="1800" kern="1200" dirty="0"/>
            <a:t> za </a:t>
          </a:r>
          <a:r>
            <a:rPr lang="en-US" sz="1800" kern="1200" dirty="0" err="1"/>
            <a:t>sve</a:t>
          </a:r>
          <a:r>
            <a:rPr lang="en-US" sz="1800" kern="1200" dirty="0"/>
            <a:t> </a:t>
          </a:r>
          <a:r>
            <a:rPr lang="en-US" sz="1800" kern="1200" dirty="0" err="1"/>
            <a:t>obveznike</a:t>
          </a:r>
          <a:r>
            <a:rPr lang="en-US" sz="1800" kern="1200" dirty="0"/>
            <a:t> </a:t>
          </a:r>
          <a:r>
            <a:rPr lang="en-US" sz="1800" kern="1200" dirty="0" err="1"/>
            <a:t>poreza</a:t>
          </a:r>
          <a:r>
            <a:rPr lang="en-US" sz="1800" kern="1200" dirty="0"/>
            <a:t> </a:t>
          </a:r>
          <a:r>
            <a:rPr lang="en-US" sz="1800" kern="1200" dirty="0" err="1"/>
            <a:t>na</a:t>
          </a:r>
          <a:r>
            <a:rPr lang="en-US" sz="1800" kern="1200" dirty="0"/>
            <a:t> </a:t>
          </a:r>
          <a:r>
            <a:rPr lang="en-US" sz="1800" kern="1200" dirty="0" err="1"/>
            <a:t>dobit</a:t>
          </a:r>
          <a:r>
            <a:rPr lang="en-US" sz="1800" kern="1200" dirty="0"/>
            <a:t> </a:t>
          </a:r>
          <a:r>
            <a:rPr lang="en-US" sz="1800" kern="1200" dirty="0" err="1"/>
            <a:t>i</a:t>
          </a:r>
          <a:r>
            <a:rPr lang="en-US" sz="1800" kern="1200" dirty="0"/>
            <a:t> </a:t>
          </a:r>
          <a:r>
            <a:rPr lang="en-US" sz="1800" kern="1200" dirty="0" err="1"/>
            <a:t>poreza</a:t>
          </a:r>
          <a:r>
            <a:rPr lang="en-US" sz="1800" kern="1200" dirty="0"/>
            <a:t> </a:t>
          </a:r>
          <a:r>
            <a:rPr lang="en-US" sz="1800" kern="1200" dirty="0" err="1"/>
            <a:t>na</a:t>
          </a:r>
          <a:r>
            <a:rPr lang="en-US" sz="1800" kern="1200" dirty="0"/>
            <a:t> </a:t>
          </a:r>
          <a:r>
            <a:rPr lang="en-US" sz="1800" kern="1200" dirty="0" err="1"/>
            <a:t>dohodak</a:t>
          </a:r>
          <a:r>
            <a:rPr lang="hr-HR" sz="1800" kern="1200" dirty="0"/>
            <a:t> (obrti)</a:t>
          </a:r>
          <a:r>
            <a:rPr lang="en-US" sz="1800" kern="1200" dirty="0"/>
            <a:t> + </a:t>
          </a:r>
          <a:r>
            <a:rPr lang="en-US" sz="1800" kern="1200" dirty="0" err="1"/>
            <a:t>uvođenje</a:t>
          </a:r>
          <a:r>
            <a:rPr lang="en-US" sz="1800" kern="1200" dirty="0"/>
            <a:t> </a:t>
          </a:r>
          <a:r>
            <a:rPr lang="en-US" sz="1800" kern="1200" dirty="0" err="1"/>
            <a:t>MIKROeRačuna</a:t>
          </a:r>
          <a:endParaRPr lang="en-US" sz="1800" kern="1200" dirty="0"/>
        </a:p>
      </dsp:txBody>
      <dsp:txXfrm>
        <a:off x="5717674" y="2100284"/>
        <a:ext cx="2399612" cy="15335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6E8023-B30C-48DF-AF57-F0D14285F39F}">
      <dsp:nvSpPr>
        <dsp:cNvPr id="0" name=""/>
        <dsp:cNvSpPr/>
      </dsp:nvSpPr>
      <dsp:spPr>
        <a:xfrm>
          <a:off x="715337" y="2413"/>
          <a:ext cx="3221521" cy="193291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Obveznici moraju povezati šifrarnik roba i usluga s KPD 2025</a:t>
          </a:r>
        </a:p>
      </dsp:txBody>
      <dsp:txXfrm>
        <a:off x="715337" y="2413"/>
        <a:ext cx="3221521" cy="1932912"/>
      </dsp:txXfrm>
    </dsp:sp>
    <dsp:sp modelId="{0250D9EE-73D4-4068-B452-CB303E29E8D3}">
      <dsp:nvSpPr>
        <dsp:cNvPr id="0" name=""/>
        <dsp:cNvSpPr/>
      </dsp:nvSpPr>
      <dsp:spPr>
        <a:xfrm>
          <a:off x="4259011" y="2413"/>
          <a:ext cx="3221521" cy="1932912"/>
        </a:xfrm>
        <a:prstGeom prst="rect">
          <a:avLst/>
        </a:prstGeom>
        <a:solidFill>
          <a:schemeClr val="accent2">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Svaka stavka eRačuna mora imati šestoznamenkastu oznaku KPD</a:t>
          </a:r>
        </a:p>
      </dsp:txBody>
      <dsp:txXfrm>
        <a:off x="4259011" y="2413"/>
        <a:ext cx="3221521" cy="1932912"/>
      </dsp:txXfrm>
    </dsp:sp>
    <dsp:sp modelId="{7CA9568A-53CB-40B4-9DC6-22DD0287FB78}">
      <dsp:nvSpPr>
        <dsp:cNvPr id="0" name=""/>
        <dsp:cNvSpPr/>
      </dsp:nvSpPr>
      <dsp:spPr>
        <a:xfrm>
          <a:off x="715337" y="2257478"/>
          <a:ext cx="3221521" cy="1932912"/>
        </a:xfrm>
        <a:prstGeom prst="rect">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KPD 2025 = središnja klasifikacija proizvoda RH</a:t>
          </a:r>
        </a:p>
      </dsp:txBody>
      <dsp:txXfrm>
        <a:off x="715337" y="2257478"/>
        <a:ext cx="3221521" cy="1932912"/>
      </dsp:txXfrm>
    </dsp:sp>
    <dsp:sp modelId="{7BCD7D2D-9F76-447E-9A6B-9457A8C34833}">
      <dsp:nvSpPr>
        <dsp:cNvPr id="0" name=""/>
        <dsp:cNvSpPr/>
      </dsp:nvSpPr>
      <dsp:spPr>
        <a:xfrm>
          <a:off x="4259011" y="2257478"/>
          <a:ext cx="3221521" cy="1932912"/>
        </a:xfrm>
        <a:prstGeom prst="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Potpuno usklađena s EU CPA 2.2</a:t>
          </a:r>
        </a:p>
      </dsp:txBody>
      <dsp:txXfrm>
        <a:off x="4259011" y="2257478"/>
        <a:ext cx="3221521" cy="19329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5BD9AC-F700-4C0D-B878-5A1BD93918ED}">
      <dsp:nvSpPr>
        <dsp:cNvPr id="0" name=""/>
        <dsp:cNvSpPr/>
      </dsp:nvSpPr>
      <dsp:spPr>
        <a:xfrm>
          <a:off x="0" y="2101"/>
          <a:ext cx="5036058"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EE3335E9-78E0-4480-AB5D-76F5E8B5CCF0}">
      <dsp:nvSpPr>
        <dsp:cNvPr id="0" name=""/>
        <dsp:cNvSpPr/>
      </dsp:nvSpPr>
      <dsp:spPr>
        <a:xfrm>
          <a:off x="0" y="2101"/>
          <a:ext cx="5036058" cy="143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hr-HR" sz="1500" b="1" kern="1200"/>
            <a:t>Trgovina na veliko </a:t>
          </a:r>
          <a:r>
            <a:rPr lang="hr-HR" sz="1500" kern="1200"/>
            <a:t>je kupnja robe radi daljnje prodaje profesionalnim korisnicima, odnosno drugim pravnim ili fizičkim osobama koje obavljaju neku registriranu ili zakonom određenu djelatnost, te se trgovina na veliko obavlja u prodajnim objektima ako su za takav način prodaje ispunjeni uvjeti propisani tim Zakonom. </a:t>
          </a:r>
          <a:endParaRPr lang="en-US" sz="1500" kern="1200"/>
        </a:p>
      </dsp:txBody>
      <dsp:txXfrm>
        <a:off x="0" y="2101"/>
        <a:ext cx="5036058" cy="1433087"/>
      </dsp:txXfrm>
    </dsp:sp>
    <dsp:sp modelId="{F7F45313-6DF9-42BC-81C5-E4BBA36D8F3E}">
      <dsp:nvSpPr>
        <dsp:cNvPr id="0" name=""/>
        <dsp:cNvSpPr/>
      </dsp:nvSpPr>
      <dsp:spPr>
        <a:xfrm>
          <a:off x="0" y="1435188"/>
          <a:ext cx="5036058"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9DF0E501-849F-4D85-B48E-D3D6EA5D7BE3}">
      <dsp:nvSpPr>
        <dsp:cNvPr id="0" name=""/>
        <dsp:cNvSpPr/>
      </dsp:nvSpPr>
      <dsp:spPr>
        <a:xfrm>
          <a:off x="0" y="1435188"/>
          <a:ext cx="5036058" cy="143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hr-HR" sz="1500" b="1" kern="1200"/>
            <a:t>Trgovina na malo </a:t>
          </a:r>
          <a:r>
            <a:rPr lang="hr-HR" sz="1500" kern="1200"/>
            <a:t>je kupnja robe radi daljnje prodaje potrošačima za osobnu uporabu ili uporabu u kućanstvima, kao i profesionalnim korisnicima ako za tu prodaju nije potrebno ispunjavanje dodatnih minimalnih tehničkih  i drugih uvjeta propisanih posebnim propisom. </a:t>
          </a:r>
          <a:endParaRPr lang="en-US" sz="1500" kern="1200"/>
        </a:p>
      </dsp:txBody>
      <dsp:txXfrm>
        <a:off x="0" y="1435188"/>
        <a:ext cx="5036058" cy="1433087"/>
      </dsp:txXfrm>
    </dsp:sp>
    <dsp:sp modelId="{9E3C51C4-C862-4478-BCF1-9886E17881FA}">
      <dsp:nvSpPr>
        <dsp:cNvPr id="0" name=""/>
        <dsp:cNvSpPr/>
      </dsp:nvSpPr>
      <dsp:spPr>
        <a:xfrm>
          <a:off x="0" y="2868276"/>
          <a:ext cx="5036058"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8243D621-30E6-4206-A823-823C06CBC5E6}">
      <dsp:nvSpPr>
        <dsp:cNvPr id="0" name=""/>
        <dsp:cNvSpPr/>
      </dsp:nvSpPr>
      <dsp:spPr>
        <a:xfrm>
          <a:off x="0" y="2868276"/>
          <a:ext cx="5036058" cy="143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hr-HR" sz="1500" b="1" kern="1200"/>
            <a:t>Ključni naglasak</a:t>
          </a:r>
          <a:r>
            <a:rPr lang="hr-HR" sz="1500" kern="1200"/>
            <a:t>: Kod veletrgovine prodaja se vrši isključivo drugim poslovnim subjektima (pravnim osobama, obrtima, institucijama), a svrha kupnje je najčešće daljnja prodaja ili uporaba u poslovnoj djelatnosti. </a:t>
          </a:r>
          <a:endParaRPr lang="en-US" sz="1500" kern="1200"/>
        </a:p>
      </dsp:txBody>
      <dsp:txXfrm>
        <a:off x="0" y="2868276"/>
        <a:ext cx="5036058" cy="14330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5BD9AC-F700-4C0D-B878-5A1BD93918ED}">
      <dsp:nvSpPr>
        <dsp:cNvPr id="0" name=""/>
        <dsp:cNvSpPr/>
      </dsp:nvSpPr>
      <dsp:spPr>
        <a:xfrm>
          <a:off x="0" y="2101"/>
          <a:ext cx="5036058"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EE3335E9-78E0-4480-AB5D-76F5E8B5CCF0}">
      <dsp:nvSpPr>
        <dsp:cNvPr id="0" name=""/>
        <dsp:cNvSpPr/>
      </dsp:nvSpPr>
      <dsp:spPr>
        <a:xfrm>
          <a:off x="0" y="2101"/>
          <a:ext cx="5036058" cy="143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hr-HR" sz="1300" b="0" kern="1200" dirty="0"/>
            <a:t>Prema Zakonu o trgovini je dakle i u trgovini na malo dozvoljena prodaja profesionalnim korisnicima ako za tu prodaju nije potrebno ispunjavanje dodatnih minimalnih tehničkih  i drugih uvjeta propisanih posebnim propisom. U tom slučaju, može se račun izdati odmah i fiskalizirati Fiskalizacijom 1.0, samo je potrebno upisati OIB kupca te nije moguće izdavanje </a:t>
          </a:r>
          <a:r>
            <a:rPr lang="hr-HR" sz="1300" b="0" kern="1200" dirty="0" err="1"/>
            <a:t>eRačuna</a:t>
          </a:r>
          <a:r>
            <a:rPr lang="hr-HR" sz="1300" b="0" kern="1200" dirty="0"/>
            <a:t>. Ako se radi o trgovini na veliko onda je obvezan </a:t>
          </a:r>
          <a:r>
            <a:rPr lang="hr-HR" sz="1300" b="0" kern="1200" dirty="0" err="1"/>
            <a:t>eRačun</a:t>
          </a:r>
          <a:r>
            <a:rPr lang="hr-HR" sz="1300" b="0" kern="1200" dirty="0"/>
            <a:t> i fiskalizacija </a:t>
          </a:r>
          <a:r>
            <a:rPr lang="hr-HR" sz="1300" b="0" kern="1200" dirty="0" err="1"/>
            <a:t>eRačuna</a:t>
          </a:r>
          <a:r>
            <a:rPr lang="hr-HR" sz="1300" b="0" kern="1200" dirty="0"/>
            <a:t> (Fiskalizacija 2.0). </a:t>
          </a:r>
          <a:endParaRPr lang="en-US" sz="1300" b="0" kern="1200" dirty="0"/>
        </a:p>
      </dsp:txBody>
      <dsp:txXfrm>
        <a:off x="0" y="2101"/>
        <a:ext cx="5036058" cy="1433087"/>
      </dsp:txXfrm>
    </dsp:sp>
    <dsp:sp modelId="{F7F45313-6DF9-42BC-81C5-E4BBA36D8F3E}">
      <dsp:nvSpPr>
        <dsp:cNvPr id="0" name=""/>
        <dsp:cNvSpPr/>
      </dsp:nvSpPr>
      <dsp:spPr>
        <a:xfrm>
          <a:off x="0" y="1435188"/>
          <a:ext cx="5036058"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9DF0E501-849F-4D85-B48E-D3D6EA5D7BE3}">
      <dsp:nvSpPr>
        <dsp:cNvPr id="0" name=""/>
        <dsp:cNvSpPr/>
      </dsp:nvSpPr>
      <dsp:spPr>
        <a:xfrm>
          <a:off x="0" y="1435188"/>
          <a:ext cx="5036058" cy="143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hr-HR" sz="1300" b="0" kern="1200" dirty="0"/>
            <a:t>Prema Zakonu o fiskalizaciji je propisano da od obveze izdavanja </a:t>
          </a:r>
          <a:r>
            <a:rPr lang="hr-HR" sz="1300" b="0" kern="1200" dirty="0" err="1"/>
            <a:t>eRačuna</a:t>
          </a:r>
          <a:r>
            <a:rPr lang="hr-HR" sz="1300" b="0" kern="1200" dirty="0"/>
            <a:t> i fiskalizacije </a:t>
          </a:r>
          <a:r>
            <a:rPr lang="hr-HR" sz="1300" b="0" kern="1200" dirty="0" err="1"/>
            <a:t>eRačuna</a:t>
          </a:r>
          <a:r>
            <a:rPr lang="hr-HR" sz="1300" b="0" kern="1200" dirty="0"/>
            <a:t> može biti izuzeta transakcija koja se plaća gotovinom ili karticom te za koju je izdan račun i proveden postupak fiskalizacije računa u krajnjoj potrošnji (fiskalizacija 1.0). U tom slučaju ne može se izdati i fiskalizirati </a:t>
          </a:r>
          <a:r>
            <a:rPr lang="hr-HR" sz="1300" b="0" kern="1200" dirty="0" err="1"/>
            <a:t>eRačun</a:t>
          </a:r>
          <a:r>
            <a:rPr lang="hr-HR" sz="1300" b="0" kern="1200" dirty="0"/>
            <a:t>.</a:t>
          </a:r>
          <a:endParaRPr lang="en-US" sz="1300" b="0" kern="1200" dirty="0"/>
        </a:p>
      </dsp:txBody>
      <dsp:txXfrm>
        <a:off x="0" y="1435188"/>
        <a:ext cx="5036058" cy="1433087"/>
      </dsp:txXfrm>
    </dsp:sp>
    <dsp:sp modelId="{9E3C51C4-C862-4478-BCF1-9886E17881FA}">
      <dsp:nvSpPr>
        <dsp:cNvPr id="0" name=""/>
        <dsp:cNvSpPr/>
      </dsp:nvSpPr>
      <dsp:spPr>
        <a:xfrm>
          <a:off x="0" y="2868276"/>
          <a:ext cx="5036058"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8243D621-30E6-4206-A823-823C06CBC5E6}">
      <dsp:nvSpPr>
        <dsp:cNvPr id="0" name=""/>
        <dsp:cNvSpPr/>
      </dsp:nvSpPr>
      <dsp:spPr>
        <a:xfrm>
          <a:off x="0" y="2868276"/>
          <a:ext cx="5036058" cy="1433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hr-HR" sz="1300" b="0" kern="1200" dirty="0"/>
            <a:t>Znači poduzetnik sam mora odlučiti da li će ako je kupac profesionalni korisnik (pravna osoba ili fizička osoba koja obavlja gospodarsku djelatnost) i plaća gotovinom ili karticom, izdati </a:t>
          </a:r>
          <a:r>
            <a:rPr lang="hr-HR" sz="1300" b="0" kern="1200" dirty="0" err="1"/>
            <a:t>eRačun</a:t>
          </a:r>
          <a:r>
            <a:rPr lang="hr-HR" sz="1300" b="0" kern="1200" dirty="0"/>
            <a:t> ili će mu izdati „obični“ račun u trenutku kupnje i plaćanja te ga fiskalizirati odmah na blagajni. Ako se izdaje </a:t>
          </a:r>
          <a:r>
            <a:rPr lang="hr-HR" sz="1300" b="0" kern="1200" dirty="0" err="1"/>
            <a:t>eRačun</a:t>
          </a:r>
          <a:r>
            <a:rPr lang="hr-HR" sz="1300" b="0" kern="1200" dirty="0"/>
            <a:t> onda svaka stavka na računu mora imati i KPD oznaku.</a:t>
          </a:r>
          <a:endParaRPr lang="en-US" sz="1300" b="0" kern="1200" dirty="0"/>
        </a:p>
      </dsp:txBody>
      <dsp:txXfrm>
        <a:off x="0" y="2868276"/>
        <a:ext cx="5036058" cy="1433087"/>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1.jpeg"/><Relationship Id="rId7" Type="http://schemas.openxmlformats.org/officeDocument/2006/relationships/diagramColors" Target="../diagrams/colors3.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2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1.jpeg"/><Relationship Id="rId7" Type="http://schemas.openxmlformats.org/officeDocument/2006/relationships/diagramColors" Target="../diagrams/colors4.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mailto:kpd@dzs.h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9143998"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9144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40040" y="-1133192"/>
            <a:ext cx="6858001" cy="9124385"/>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71072" y="0"/>
            <a:ext cx="4572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3"/>
            <a:ext cx="9137153"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784" y="4049"/>
            <a:ext cx="7662432"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1506331" y="2458422"/>
            <a:ext cx="6110785" cy="2900111"/>
          </a:xfrm>
        </p:spPr>
        <p:txBody>
          <a:bodyPr anchor="ctr">
            <a:normAutofit/>
          </a:bodyPr>
          <a:lstStyle/>
          <a:p>
            <a:r>
              <a:rPr lang="hr-HR" sz="4200" dirty="0">
                <a:solidFill>
                  <a:srgbClr val="FFFFFF"/>
                </a:solidFill>
              </a:rPr>
              <a:t>Klasifikacija proizvoda i usluga u </a:t>
            </a:r>
            <a:r>
              <a:rPr lang="hr-HR" sz="4200" dirty="0" err="1">
                <a:solidFill>
                  <a:srgbClr val="FFFFFF"/>
                </a:solidFill>
              </a:rPr>
              <a:t>eRačunu</a:t>
            </a:r>
            <a:endParaRPr lang="hr-HR" sz="4200" dirty="0">
              <a:solidFill>
                <a:srgbClr val="FFFFFF"/>
              </a:solidFill>
            </a:endParaRPr>
          </a:p>
        </p:txBody>
      </p:sp>
      <p:sp>
        <p:nvSpPr>
          <p:cNvPr id="3" name="Subtitle 2"/>
          <p:cNvSpPr>
            <a:spLocks noGrp="1"/>
          </p:cNvSpPr>
          <p:nvPr>
            <p:ph type="subTitle" idx="1"/>
          </p:nvPr>
        </p:nvSpPr>
        <p:spPr>
          <a:xfrm>
            <a:off x="1169957" y="5171093"/>
            <a:ext cx="6808971" cy="860620"/>
          </a:xfrm>
        </p:spPr>
        <p:txBody>
          <a:bodyPr anchor="ctr">
            <a:normAutofit/>
          </a:bodyPr>
          <a:lstStyle/>
          <a:p>
            <a:pPr>
              <a:lnSpc>
                <a:spcPct val="90000"/>
              </a:lnSpc>
            </a:pPr>
            <a:r>
              <a:rPr lang="hr-HR" sz="1500" dirty="0">
                <a:solidFill>
                  <a:srgbClr val="FFFFFF"/>
                </a:solidFill>
              </a:rPr>
              <a:t>Novi Zakon o fiskalizaciji (NN 89/25) – „Fiskalizacija 2.0“</a:t>
            </a:r>
          </a:p>
          <a:p>
            <a:pPr>
              <a:lnSpc>
                <a:spcPct val="90000"/>
              </a:lnSpc>
            </a:pPr>
            <a:r>
              <a:rPr lang="hr-HR" sz="1500" dirty="0">
                <a:solidFill>
                  <a:srgbClr val="FFFFFF"/>
                </a:solidFill>
              </a:rPr>
              <a:t>Primjena od 1. rujna 2025.</a:t>
            </a:r>
          </a:p>
          <a:p>
            <a:pPr>
              <a:lnSpc>
                <a:spcPct val="90000"/>
              </a:lnSpc>
            </a:pPr>
            <a:r>
              <a:rPr lang="hr-HR" sz="1500" dirty="0">
                <a:solidFill>
                  <a:srgbClr val="FFFFFF"/>
                </a:solidFill>
              </a:rPr>
              <a:t>Pripremila: Iva Uljanić Škreblin, </a:t>
            </a:r>
            <a:r>
              <a:rPr lang="hr-HR" sz="1500" dirty="0" err="1">
                <a:solidFill>
                  <a:srgbClr val="FFFFFF"/>
                </a:solidFill>
              </a:rPr>
              <a:t>ovl</a:t>
            </a:r>
            <a:r>
              <a:rPr lang="hr-HR" sz="1500" dirty="0">
                <a:solidFill>
                  <a:srgbClr val="FFFFFF"/>
                </a:solidFill>
              </a:rPr>
              <a:t>. porezni savjetnik</a:t>
            </a:r>
          </a:p>
        </p:txBody>
      </p:sp>
      <p:pic>
        <p:nvPicPr>
          <p:cNvPr id="4" name="Rezervirano mjesto sadržaja 4">
            <a:extLst>
              <a:ext uri="{FF2B5EF4-FFF2-40B4-BE49-F238E27FC236}">
                <a16:creationId xmlns:a16="http://schemas.microsoft.com/office/drawing/2014/main" id="{9A1FCF11-31F1-3396-E8D3-3A7B27C36194}"/>
              </a:ext>
            </a:extLst>
          </p:cNvPr>
          <p:cNvPicPr>
            <a:picLocks noChangeAspect="1"/>
          </p:cNvPicPr>
          <p:nvPr/>
        </p:nvPicPr>
        <p:blipFill>
          <a:blip r:embed="rId2"/>
          <a:stretch>
            <a:fillRect/>
          </a:stretch>
        </p:blipFill>
        <p:spPr>
          <a:xfrm>
            <a:off x="1513181" y="87283"/>
            <a:ext cx="6110784" cy="241173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solidFill>
                  <a:schemeClr val="bg1"/>
                </a:solidFill>
              </a:rPr>
              <a:t>Primjeri</a:t>
            </a:r>
            <a:r>
              <a:rPr dirty="0">
                <a:solidFill>
                  <a:schemeClr val="bg1"/>
                </a:solidFill>
              </a:rPr>
              <a:t> KPD </a:t>
            </a:r>
            <a:r>
              <a:rPr dirty="0" err="1">
                <a:solidFill>
                  <a:schemeClr val="bg1"/>
                </a:solidFill>
              </a:rPr>
              <a:t>šifri</a:t>
            </a:r>
            <a:endParaRPr dirty="0">
              <a:solidFill>
                <a:schemeClr val="bg1"/>
              </a:solidFill>
            </a:endParaRPr>
          </a:p>
        </p:txBody>
      </p:sp>
      <p:sp>
        <p:nvSpPr>
          <p:cNvPr id="3" name="Content Placeholder 2"/>
          <p:cNvSpPr>
            <a:spLocks noGrp="1"/>
          </p:cNvSpPr>
          <p:nvPr>
            <p:ph idx="1"/>
          </p:nvPr>
        </p:nvSpPr>
        <p:spPr/>
        <p:txBody>
          <a:bodyPr>
            <a:normAutofit fontScale="70000" lnSpcReduction="20000"/>
          </a:bodyPr>
          <a:lstStyle/>
          <a:p>
            <a:pPr marL="0" indent="0">
              <a:buNone/>
            </a:pPr>
            <a:r>
              <a:rPr dirty="0" err="1">
                <a:solidFill>
                  <a:schemeClr val="bg1"/>
                </a:solidFill>
              </a:rPr>
              <a:t>Turizam</a:t>
            </a:r>
            <a:r>
              <a:rPr dirty="0">
                <a:solidFill>
                  <a:schemeClr val="bg1"/>
                </a:solidFill>
              </a:rPr>
              <a:t> </a:t>
            </a:r>
            <a:r>
              <a:rPr dirty="0" err="1">
                <a:solidFill>
                  <a:schemeClr val="bg1"/>
                </a:solidFill>
              </a:rPr>
              <a:t>i</a:t>
            </a:r>
            <a:r>
              <a:rPr dirty="0">
                <a:solidFill>
                  <a:schemeClr val="bg1"/>
                </a:solidFill>
              </a:rPr>
              <a:t> </a:t>
            </a:r>
            <a:r>
              <a:rPr dirty="0" err="1">
                <a:solidFill>
                  <a:schemeClr val="bg1"/>
                </a:solidFill>
              </a:rPr>
              <a:t>ugostiteljstvo</a:t>
            </a:r>
            <a:r>
              <a:rPr dirty="0">
                <a:solidFill>
                  <a:schemeClr val="bg1"/>
                </a:solidFill>
              </a:rPr>
              <a:t>:</a:t>
            </a:r>
          </a:p>
          <a:p>
            <a:pPr lvl="1"/>
            <a:r>
              <a:rPr dirty="0">
                <a:solidFill>
                  <a:schemeClr val="bg1"/>
                </a:solidFill>
              </a:rPr>
              <a:t>55.10</a:t>
            </a:r>
            <a:r>
              <a:rPr lang="hr-HR" dirty="0">
                <a:solidFill>
                  <a:schemeClr val="bg1"/>
                </a:solidFill>
              </a:rPr>
              <a:t>.00</a:t>
            </a:r>
            <a:r>
              <a:rPr dirty="0">
                <a:solidFill>
                  <a:schemeClr val="bg1"/>
                </a:solidFill>
              </a:rPr>
              <a:t> – </a:t>
            </a:r>
            <a:r>
              <a:rPr lang="hr-HR" dirty="0">
                <a:solidFill>
                  <a:schemeClr val="bg1"/>
                </a:solidFill>
              </a:rPr>
              <a:t>Usluge hotelskog i sličnog </a:t>
            </a:r>
            <a:r>
              <a:rPr dirty="0" err="1">
                <a:solidFill>
                  <a:schemeClr val="bg1"/>
                </a:solidFill>
              </a:rPr>
              <a:t>smještaj</a:t>
            </a:r>
            <a:r>
              <a:rPr lang="hr-HR" dirty="0">
                <a:solidFill>
                  <a:schemeClr val="bg1"/>
                </a:solidFill>
              </a:rPr>
              <a:t>a</a:t>
            </a:r>
            <a:endParaRPr dirty="0">
              <a:solidFill>
                <a:schemeClr val="bg1"/>
              </a:solidFill>
            </a:endParaRPr>
          </a:p>
          <a:p>
            <a:pPr lvl="1"/>
            <a:r>
              <a:rPr dirty="0">
                <a:solidFill>
                  <a:schemeClr val="bg1"/>
                </a:solidFill>
              </a:rPr>
              <a:t>56.1</a:t>
            </a:r>
            <a:r>
              <a:rPr lang="hr-HR" dirty="0">
                <a:solidFill>
                  <a:schemeClr val="bg1"/>
                </a:solidFill>
              </a:rPr>
              <a:t>1.</a:t>
            </a:r>
            <a:r>
              <a:rPr dirty="0">
                <a:solidFill>
                  <a:schemeClr val="bg1"/>
                </a:solidFill>
              </a:rPr>
              <a:t>0</a:t>
            </a:r>
            <a:r>
              <a:rPr lang="hr-HR" dirty="0">
                <a:solidFill>
                  <a:schemeClr val="bg1"/>
                </a:solidFill>
              </a:rPr>
              <a:t>1</a:t>
            </a:r>
            <a:r>
              <a:rPr dirty="0">
                <a:solidFill>
                  <a:schemeClr val="bg1"/>
                </a:solidFill>
              </a:rPr>
              <a:t> – </a:t>
            </a:r>
            <a:r>
              <a:rPr lang="hr-HR" dirty="0">
                <a:solidFill>
                  <a:schemeClr val="bg1"/>
                </a:solidFill>
              </a:rPr>
              <a:t> Usluge usluživanja hrane s cjelokupnom uslugom restorana</a:t>
            </a:r>
            <a:endParaRPr dirty="0">
              <a:solidFill>
                <a:schemeClr val="bg1"/>
              </a:solidFill>
            </a:endParaRPr>
          </a:p>
          <a:p>
            <a:pPr lvl="1"/>
            <a:r>
              <a:rPr dirty="0">
                <a:solidFill>
                  <a:schemeClr val="bg1"/>
                </a:solidFill>
              </a:rPr>
              <a:t>56.30</a:t>
            </a:r>
            <a:r>
              <a:rPr lang="hr-HR" dirty="0">
                <a:solidFill>
                  <a:schemeClr val="bg1"/>
                </a:solidFill>
              </a:rPr>
              <a:t>.00</a:t>
            </a:r>
            <a:r>
              <a:rPr dirty="0">
                <a:solidFill>
                  <a:schemeClr val="bg1"/>
                </a:solidFill>
              </a:rPr>
              <a:t> – </a:t>
            </a:r>
            <a:r>
              <a:rPr lang="hr-HR" dirty="0">
                <a:solidFill>
                  <a:schemeClr val="bg1"/>
                </a:solidFill>
              </a:rPr>
              <a:t>Usluge </a:t>
            </a:r>
            <a:r>
              <a:rPr dirty="0" err="1">
                <a:solidFill>
                  <a:schemeClr val="bg1"/>
                </a:solidFill>
              </a:rPr>
              <a:t>pripreme</a:t>
            </a:r>
            <a:r>
              <a:rPr dirty="0">
                <a:solidFill>
                  <a:schemeClr val="bg1"/>
                </a:solidFill>
              </a:rPr>
              <a:t> </a:t>
            </a:r>
            <a:r>
              <a:rPr dirty="0" err="1">
                <a:solidFill>
                  <a:schemeClr val="bg1"/>
                </a:solidFill>
              </a:rPr>
              <a:t>i</a:t>
            </a:r>
            <a:r>
              <a:rPr dirty="0">
                <a:solidFill>
                  <a:schemeClr val="bg1"/>
                </a:solidFill>
              </a:rPr>
              <a:t> </a:t>
            </a:r>
            <a:r>
              <a:rPr dirty="0" err="1">
                <a:solidFill>
                  <a:schemeClr val="bg1"/>
                </a:solidFill>
              </a:rPr>
              <a:t>usluživanja</a:t>
            </a:r>
            <a:r>
              <a:rPr dirty="0">
                <a:solidFill>
                  <a:schemeClr val="bg1"/>
                </a:solidFill>
              </a:rPr>
              <a:t> </a:t>
            </a:r>
            <a:r>
              <a:rPr dirty="0" err="1">
                <a:solidFill>
                  <a:schemeClr val="bg1"/>
                </a:solidFill>
              </a:rPr>
              <a:t>pića</a:t>
            </a:r>
            <a:endParaRPr dirty="0">
              <a:solidFill>
                <a:schemeClr val="bg1"/>
              </a:solidFill>
            </a:endParaRPr>
          </a:p>
          <a:p>
            <a:endParaRPr dirty="0">
              <a:solidFill>
                <a:schemeClr val="bg1"/>
              </a:solidFill>
            </a:endParaRPr>
          </a:p>
          <a:p>
            <a:pPr marL="0" indent="0">
              <a:buNone/>
            </a:pPr>
            <a:r>
              <a:rPr dirty="0" err="1">
                <a:solidFill>
                  <a:schemeClr val="bg1"/>
                </a:solidFill>
              </a:rPr>
              <a:t>Računovodstvene</a:t>
            </a:r>
            <a:r>
              <a:rPr dirty="0">
                <a:solidFill>
                  <a:schemeClr val="bg1"/>
                </a:solidFill>
              </a:rPr>
              <a:t> </a:t>
            </a:r>
            <a:r>
              <a:rPr dirty="0" err="1">
                <a:solidFill>
                  <a:schemeClr val="bg1"/>
                </a:solidFill>
              </a:rPr>
              <a:t>usluge</a:t>
            </a:r>
            <a:r>
              <a:rPr dirty="0">
                <a:solidFill>
                  <a:schemeClr val="bg1"/>
                </a:solidFill>
              </a:rPr>
              <a:t>:</a:t>
            </a:r>
          </a:p>
          <a:p>
            <a:pPr lvl="1"/>
            <a:r>
              <a:rPr lang="hr-HR" dirty="0">
                <a:solidFill>
                  <a:schemeClr val="bg1"/>
                </a:solidFill>
              </a:rPr>
              <a:t>69.20.23 Knjigovodstvene usluge</a:t>
            </a:r>
          </a:p>
          <a:p>
            <a:pPr lvl="1"/>
            <a:r>
              <a:rPr lang="hr-HR" dirty="0">
                <a:solidFill>
                  <a:schemeClr val="bg1"/>
                </a:solidFill>
              </a:rPr>
              <a:t>69.20.10 Usluge financijske revizije</a:t>
            </a:r>
          </a:p>
          <a:p>
            <a:endParaRPr dirty="0">
              <a:solidFill>
                <a:schemeClr val="bg1"/>
              </a:solidFill>
            </a:endParaRPr>
          </a:p>
          <a:p>
            <a:pPr marL="0" indent="0">
              <a:buNone/>
            </a:pPr>
            <a:r>
              <a:rPr dirty="0" err="1">
                <a:solidFill>
                  <a:schemeClr val="bg1"/>
                </a:solidFill>
              </a:rPr>
              <a:t>Ostale</a:t>
            </a:r>
            <a:r>
              <a:rPr dirty="0">
                <a:solidFill>
                  <a:schemeClr val="bg1"/>
                </a:solidFill>
              </a:rPr>
              <a:t> </a:t>
            </a:r>
            <a:r>
              <a:rPr dirty="0" err="1">
                <a:solidFill>
                  <a:schemeClr val="bg1"/>
                </a:solidFill>
              </a:rPr>
              <a:t>usluge</a:t>
            </a:r>
            <a:r>
              <a:rPr dirty="0">
                <a:solidFill>
                  <a:schemeClr val="bg1"/>
                </a:solidFill>
              </a:rPr>
              <a:t>:</a:t>
            </a:r>
          </a:p>
          <a:p>
            <a:pPr lvl="1"/>
            <a:r>
              <a:rPr lang="pl-PL" dirty="0">
                <a:solidFill>
                  <a:schemeClr val="bg1"/>
                </a:solidFill>
              </a:rPr>
              <a:t>93.29.29 Ostale zabavne usluge, d. n.</a:t>
            </a:r>
          </a:p>
          <a:p>
            <a:pPr lvl="1"/>
            <a:r>
              <a:rPr lang="hr-HR" dirty="0">
                <a:solidFill>
                  <a:schemeClr val="bg1"/>
                </a:solidFill>
              </a:rPr>
              <a:t>96.99.09 Ostale raznovrsne usluge, d. n.</a:t>
            </a:r>
            <a:endParaRPr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solidFill>
                  <a:schemeClr val="bg1"/>
                </a:solidFill>
              </a:rPr>
              <a:t>KLASUS </a:t>
            </a:r>
            <a:r>
              <a:rPr dirty="0" err="1">
                <a:solidFill>
                  <a:schemeClr val="bg1"/>
                </a:solidFill>
              </a:rPr>
              <a:t>aplikacija</a:t>
            </a:r>
            <a:endParaRPr dirty="0">
              <a:solidFill>
                <a:schemeClr val="bg1"/>
              </a:solidFill>
            </a:endParaRPr>
          </a:p>
        </p:txBody>
      </p:sp>
      <p:sp>
        <p:nvSpPr>
          <p:cNvPr id="3" name="Content Placeholder 2"/>
          <p:cNvSpPr>
            <a:spLocks noGrp="1"/>
          </p:cNvSpPr>
          <p:nvPr>
            <p:ph idx="1"/>
          </p:nvPr>
        </p:nvSpPr>
        <p:spPr>
          <a:xfrm>
            <a:off x="457200" y="1417638"/>
            <a:ext cx="8229600" cy="4708525"/>
          </a:xfrm>
        </p:spPr>
        <p:txBody>
          <a:bodyPr/>
          <a:lstStyle/>
          <a:p>
            <a:pPr marL="0" indent="0">
              <a:buNone/>
            </a:pPr>
            <a:r>
              <a:rPr dirty="0"/>
              <a:t>1️⃣ </a:t>
            </a:r>
            <a:r>
              <a:rPr dirty="0" err="1">
                <a:solidFill>
                  <a:schemeClr val="bg1"/>
                </a:solidFill>
              </a:rPr>
              <a:t>Početna</a:t>
            </a:r>
            <a:r>
              <a:rPr dirty="0">
                <a:solidFill>
                  <a:schemeClr val="bg1"/>
                </a:solidFill>
              </a:rPr>
              <a:t> </a:t>
            </a:r>
            <a:r>
              <a:rPr dirty="0" err="1">
                <a:solidFill>
                  <a:schemeClr val="bg1"/>
                </a:solidFill>
              </a:rPr>
              <a:t>stranica</a:t>
            </a:r>
            <a:r>
              <a:rPr dirty="0">
                <a:solidFill>
                  <a:schemeClr val="bg1"/>
                </a:solidFill>
              </a:rPr>
              <a:t> KLASUS </a:t>
            </a:r>
            <a:r>
              <a:rPr dirty="0" err="1">
                <a:solidFill>
                  <a:schemeClr val="bg1"/>
                </a:solidFill>
              </a:rPr>
              <a:t>aplikacije</a:t>
            </a:r>
            <a:r>
              <a:rPr lang="hr-HR" dirty="0">
                <a:solidFill>
                  <a:schemeClr val="bg1"/>
                </a:solidFill>
              </a:rPr>
              <a:t>: https://web.dzs.hr/App/klasus/</a:t>
            </a:r>
            <a:endParaRPr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Slika 4">
            <a:extLst>
              <a:ext uri="{FF2B5EF4-FFF2-40B4-BE49-F238E27FC236}">
                <a16:creationId xmlns:a16="http://schemas.microsoft.com/office/drawing/2014/main" id="{FEEFAD56-97AA-570E-8F6B-88E1CFCEF5E1}"/>
              </a:ext>
            </a:extLst>
          </p:cNvPr>
          <p:cNvPicPr>
            <a:picLocks noChangeAspect="1"/>
          </p:cNvPicPr>
          <p:nvPr/>
        </p:nvPicPr>
        <p:blipFill>
          <a:blip r:embed="rId2"/>
          <a:stretch>
            <a:fillRect/>
          </a:stretch>
        </p:blipFill>
        <p:spPr>
          <a:xfrm>
            <a:off x="482600" y="1460903"/>
            <a:ext cx="8178799" cy="3936194"/>
          </a:xfrm>
          <a:prstGeom prst="rect">
            <a:avLst/>
          </a:prstGeom>
        </p:spPr>
      </p:pic>
    </p:spTree>
    <p:extLst>
      <p:ext uri="{BB962C8B-B14F-4D97-AF65-F5344CB8AC3E}">
        <p14:creationId xmlns:p14="http://schemas.microsoft.com/office/powerpoint/2010/main" val="3175357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DCA123C6-E443-255E-8D81-D33AEA8C35B1}"/>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71D9F630-8CD4-5AD2-C0F3-160C29BEFE30}"/>
              </a:ext>
            </a:extLst>
          </p:cNvPr>
          <p:cNvSpPr>
            <a:spLocks noGrp="1"/>
          </p:cNvSpPr>
          <p:nvPr>
            <p:ph idx="1"/>
          </p:nvPr>
        </p:nvSpPr>
        <p:spPr>
          <a:xfrm>
            <a:off x="501777" y="1899319"/>
            <a:ext cx="7886700" cy="4601726"/>
          </a:xfrm>
        </p:spPr>
        <p:txBody>
          <a:bodyPr>
            <a:normAutofit/>
          </a:bodyPr>
          <a:lstStyle/>
          <a:p>
            <a:pPr>
              <a:lnSpc>
                <a:spcPct val="90000"/>
              </a:lnSpc>
            </a:pPr>
            <a:r>
              <a:rPr lang="hr-HR" sz="1800" b="1" dirty="0"/>
              <a:t>KAKO SE ISKAZUJU NAKNADE?</a:t>
            </a:r>
          </a:p>
          <a:p>
            <a:pPr lvl="1">
              <a:lnSpc>
                <a:spcPct val="90000"/>
              </a:lnSpc>
            </a:pPr>
            <a:r>
              <a:rPr lang="hr-HR" sz="1400" dirty="0"/>
              <a:t>Naknada nije usluga sama za sebe već je dio ugovorene usluge. Ovisno o tome koja je usluga ugovorena istu je potrebno navesti na računu i pridružiti joj odgovarajuću KPD oznaku. Sve ono što ulazi u tu uslugu i čini jediničnu cijenu, može se navesti u polje Opis.</a:t>
            </a:r>
          </a:p>
          <a:p>
            <a:pPr>
              <a:lnSpc>
                <a:spcPct val="90000"/>
              </a:lnSpc>
            </a:pPr>
            <a:r>
              <a:rPr lang="hr-HR" sz="1800" b="1" dirty="0"/>
              <a:t> KOJA SE OZNAKA STAVLJA KOD PREFAKTURIRANJA?</a:t>
            </a:r>
          </a:p>
          <a:p>
            <a:pPr lvl="1">
              <a:lnSpc>
                <a:spcPct val="90000"/>
              </a:lnSpc>
            </a:pPr>
            <a:r>
              <a:rPr lang="hr-HR" sz="1400" dirty="0" err="1"/>
              <a:t>Prefakturiranje</a:t>
            </a:r>
            <a:r>
              <a:rPr lang="hr-HR" sz="1400" dirty="0"/>
              <a:t> kao takvo nije proizvod (roba ili usluga) već se </a:t>
            </a:r>
            <a:r>
              <a:rPr lang="hr-HR" sz="1400" dirty="0" err="1"/>
              <a:t>prefakturira</a:t>
            </a:r>
            <a:r>
              <a:rPr lang="hr-HR" sz="1400" dirty="0"/>
              <a:t> određeni proizvod koji je povezan s ugovorenom uslugom ili isporučenim dobrom. Dobro ili usluga koja se </a:t>
            </a:r>
            <a:r>
              <a:rPr lang="hr-HR" sz="1400" dirty="0" err="1"/>
              <a:t>prefakturira</a:t>
            </a:r>
            <a:r>
              <a:rPr lang="hr-HR" sz="1400" dirty="0"/>
              <a:t> navodi se na računu pod KPD oznakom proizvoda na koje se odnosi odnosno usluge koja se pruža, a u opisu se pobliže navodi na što se točno odnosi. Primjerice, ako se </a:t>
            </a:r>
            <a:r>
              <a:rPr lang="hr-HR" sz="1400" dirty="0" err="1"/>
              <a:t>prefakturiraju</a:t>
            </a:r>
            <a:r>
              <a:rPr lang="hr-HR" sz="1400" dirty="0"/>
              <a:t> režijski troškovi oni su vezani uz uslugu zakupa te se koristi KPD oznaka za uslugu zakupa.</a:t>
            </a:r>
          </a:p>
          <a:p>
            <a:pPr>
              <a:lnSpc>
                <a:spcPct val="90000"/>
              </a:lnSpc>
            </a:pPr>
            <a:r>
              <a:rPr lang="hr-HR" sz="1800" dirty="0"/>
              <a:t> </a:t>
            </a:r>
            <a:r>
              <a:rPr lang="hr-HR" sz="1800" b="1" dirty="0"/>
              <a:t>KOJA SE OZNAKA KORISTI ZA KAMATE?</a:t>
            </a:r>
          </a:p>
          <a:p>
            <a:pPr lvl="1">
              <a:lnSpc>
                <a:spcPct val="90000"/>
              </a:lnSpc>
            </a:pPr>
            <a:r>
              <a:rPr lang="hr-HR" sz="1400" dirty="0"/>
              <a:t>Ako se izdaju računi za kamate na pozajmice potrebno je uz tu stavku računa iskazati KPD 66.19.99 (Ostale raznovrsne pomoćne usluge za financijske usluge, osim osiguranja i mirovinskih fondova, d. n.), a u polju naziv artikla navesti da se radio kamatama.</a:t>
            </a:r>
          </a:p>
          <a:p>
            <a:pPr lvl="1">
              <a:lnSpc>
                <a:spcPct val="90000"/>
              </a:lnSpc>
            </a:pPr>
            <a:r>
              <a:rPr lang="hr-HR" sz="1400" dirty="0"/>
              <a:t>Zatezne kamate vezane za ugovorenu uslugu ili isporučeno dobro u slučaju da se moraju fakturirati treba odabrati odgovarajuću KPD oznaka inicijalnog proizvoda/usluge zbog kojeg se kamate i obračunavaju. Ako se u računu koji nije plaćen nalazi veliki broj proizvoda, a kamate se ne obračunavaju na pojedini neplaćeni proizvod ili izvršenu uslugu može se odabrati odgovarajuću KPD oznaku inicijalnog proizvoda/usluge koji prevladava, a zbog kojeg se kamate i obračunavaju..</a:t>
            </a:r>
          </a:p>
          <a:p>
            <a:pPr marL="457200" lvl="1" indent="0">
              <a:lnSpc>
                <a:spcPct val="90000"/>
              </a:lnSpc>
              <a:buNone/>
            </a:pPr>
            <a:endParaRPr lang="hr-HR" sz="1400" dirty="0"/>
          </a:p>
        </p:txBody>
      </p:sp>
    </p:spTree>
    <p:extLst>
      <p:ext uri="{BB962C8B-B14F-4D97-AF65-F5344CB8AC3E}">
        <p14:creationId xmlns:p14="http://schemas.microsoft.com/office/powerpoint/2010/main" val="291360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C5DFEF-2FB2-C8F3-0515-2208192FB72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691B09B-7E4C-4DB5-E12A-A2665ACF71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897570B2-CC9A-7B32-59D9-6F0BCD0F0883}"/>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E4D8A32D-E072-B985-EB29-BE8F1811D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EF18DC81-B46D-1B0E-A210-B9AECF09330A}"/>
              </a:ext>
            </a:extLst>
          </p:cNvPr>
          <p:cNvSpPr>
            <a:spLocks noGrp="1"/>
          </p:cNvSpPr>
          <p:nvPr>
            <p:ph idx="1"/>
          </p:nvPr>
        </p:nvSpPr>
        <p:spPr>
          <a:xfrm>
            <a:off x="501777" y="1899319"/>
            <a:ext cx="7886700" cy="4485683"/>
          </a:xfrm>
        </p:spPr>
        <p:txBody>
          <a:bodyPr>
            <a:normAutofit/>
          </a:bodyPr>
          <a:lstStyle/>
          <a:p>
            <a:pPr>
              <a:lnSpc>
                <a:spcPct val="90000"/>
              </a:lnSpc>
            </a:pPr>
            <a:r>
              <a:rPr lang="hr-HR" sz="1800" b="1" dirty="0"/>
              <a:t>MOGU LI SE KORISTITI INTERNE ŠIFRE/OZNAKE? </a:t>
            </a:r>
          </a:p>
          <a:p>
            <a:pPr lvl="1">
              <a:lnSpc>
                <a:spcPct val="90000"/>
              </a:lnSpc>
            </a:pPr>
            <a:r>
              <a:rPr lang="hr-HR" sz="1600" dirty="0"/>
              <a:t>Zakon o fiskalizaciji propisuje obvezu označavanja svake stavke na računu odgovarajućom KPD oznakom te je isto obvezan podatak na </a:t>
            </a:r>
            <a:r>
              <a:rPr lang="hr-HR" sz="1600" dirty="0" err="1"/>
              <a:t>eRačunu</a:t>
            </a:r>
            <a:r>
              <a:rPr lang="hr-HR" sz="1600" dirty="0"/>
              <a:t> i </a:t>
            </a:r>
            <a:r>
              <a:rPr lang="hr-HR" sz="1600" dirty="0" err="1"/>
              <a:t>fiskalizacijskoj</a:t>
            </a:r>
            <a:r>
              <a:rPr lang="hr-HR" sz="1600" dirty="0"/>
              <a:t> poruci koja se dostavlja u Informacijski sustav Porezne uprave.</a:t>
            </a:r>
          </a:p>
          <a:p>
            <a:pPr lvl="1">
              <a:lnSpc>
                <a:spcPct val="90000"/>
              </a:lnSpc>
            </a:pPr>
            <a:r>
              <a:rPr lang="hr-HR" sz="1600" dirty="0"/>
              <a:t>Iskazivanje vlastite interne šifre poduzetnika uz KPD oznaku je dozvoljeno na samom računu, ali isto mora biti odvojeno - točnije ne smije se upisivati u polje određeno za upis KPD oznake. Vlastita interna šifra </a:t>
            </a:r>
            <a:r>
              <a:rPr lang="hr-HR" sz="1600" u="sng" dirty="0"/>
              <a:t>ne mora niti se može dostavljati u </a:t>
            </a:r>
            <a:r>
              <a:rPr lang="hr-HR" sz="1600" u="sng" dirty="0" err="1"/>
              <a:t>fiskalizacijskoj</a:t>
            </a:r>
            <a:r>
              <a:rPr lang="hr-HR" sz="1600" u="sng" dirty="0"/>
              <a:t> poruci</a:t>
            </a:r>
            <a:r>
              <a:rPr lang="hr-HR" sz="1600" dirty="0"/>
              <a:t>. </a:t>
            </a:r>
          </a:p>
          <a:p>
            <a:pPr lvl="1">
              <a:lnSpc>
                <a:spcPct val="90000"/>
              </a:lnSpc>
            </a:pPr>
            <a:r>
              <a:rPr lang="hr-HR" sz="1600" dirty="0"/>
              <a:t>Također, Zakon o fiskalizaciji ne propisuje šifriranje proizvoda u knjigovodstvu poduzetnika već propisuje obvezu iskazivanja KPD oznaka uz svaku stavku </a:t>
            </a:r>
            <a:r>
              <a:rPr lang="hr-HR" sz="1600" dirty="0" err="1"/>
              <a:t>eRačuna</a:t>
            </a:r>
            <a:r>
              <a:rPr lang="hr-HR" sz="1600" dirty="0"/>
              <a:t>, ali se poduzetnika ne priječi da u svom knjigovodstvu označi proizvode jednom ili više šifri pa tako i KPD oznakom. </a:t>
            </a:r>
          </a:p>
          <a:p>
            <a:pPr lvl="1">
              <a:lnSpc>
                <a:spcPct val="90000"/>
              </a:lnSpc>
            </a:pPr>
            <a:r>
              <a:rPr lang="hr-HR" sz="1600" dirty="0"/>
              <a:t>Važno je istaknuti i da primatelj računa nije dužan provjeravati je li izdavatelj računa iskazao ispravnu KPD oznaku na računu te svakako nije obvezan iskazane šifre na primljenom računu iskazati na svom izdanom računu. KPD oznake na izlaznim </a:t>
            </a:r>
            <a:r>
              <a:rPr lang="hr-HR" sz="1600" dirty="0" err="1"/>
              <a:t>eRačunima</a:t>
            </a:r>
            <a:r>
              <a:rPr lang="hr-HR" sz="1600" dirty="0"/>
              <a:t> ovise i o djelatnosti koju poduzetnik obavlja, ali i o samom proizvodu koji isporučuje.</a:t>
            </a:r>
          </a:p>
        </p:txBody>
      </p:sp>
    </p:spTree>
    <p:extLst>
      <p:ext uri="{BB962C8B-B14F-4D97-AF65-F5344CB8AC3E}">
        <p14:creationId xmlns:p14="http://schemas.microsoft.com/office/powerpoint/2010/main" val="4020687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53666D-46E7-C6A4-D7E1-48A0102E59F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6E3B97B-0966-B226-C060-71DB5252EA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373D8CE8-B6FA-FA94-F9A6-7AF20BD7A1C4}"/>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459D92B5-F6F2-4D6C-4549-F5ABF1F0BE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AF9D5B8D-406C-EF3D-702C-80B48FF1A399}"/>
              </a:ext>
            </a:extLst>
          </p:cNvPr>
          <p:cNvSpPr>
            <a:spLocks noGrp="1"/>
          </p:cNvSpPr>
          <p:nvPr>
            <p:ph idx="1"/>
          </p:nvPr>
        </p:nvSpPr>
        <p:spPr>
          <a:xfrm>
            <a:off x="501777" y="1899319"/>
            <a:ext cx="7886700" cy="4485683"/>
          </a:xfrm>
        </p:spPr>
        <p:txBody>
          <a:bodyPr>
            <a:normAutofit/>
          </a:bodyPr>
          <a:lstStyle/>
          <a:p>
            <a:pPr algn="just">
              <a:lnSpc>
                <a:spcPct val="90000"/>
              </a:lnSpc>
            </a:pPr>
            <a:r>
              <a:rPr lang="hr-HR" sz="1800" b="1" dirty="0"/>
              <a:t>MOŽE LI SE DOZVOLITI ZADRŽAVANJE POSTOJEĆIH ŠIFRI ROBA/USLUGA, TE DA SE SAMO U FISKALNOJ PORUCI ŠALJE KPD (DRUGIM RIJEČIMA, DA TO NE BUDE OBVEZAN DIO E -RAČUNA). TIME BI SE OSIGURALO DA „PODATAK O STAVCI PROIZVODA U E -RAČUNU BUDE POVEZAN SA KPD“, A DA NE BUDE OPTEREĆENJE PODUZETNIŠTVU. </a:t>
            </a:r>
          </a:p>
          <a:p>
            <a:pPr algn="just">
              <a:lnSpc>
                <a:spcPct val="90000"/>
              </a:lnSpc>
            </a:pPr>
            <a:r>
              <a:rPr lang="hr-HR" sz="1800" dirty="0"/>
              <a:t>Fiskalizacija bi se trebala temeljiti na programskim (softverskim) rješenjima te bi se provodila automatskim programskim izdvajanjem obveznih elementa fiskalizacije iz </a:t>
            </a:r>
            <a:r>
              <a:rPr lang="hr-HR" sz="1800" dirty="0" err="1"/>
              <a:t>eRačuna</a:t>
            </a:r>
            <a:r>
              <a:rPr lang="hr-HR" sz="1800" dirty="0"/>
              <a:t>, u pravilu bez ikakve ljudske intervencije. Međutim, isto je moguće riješiti i na druge načine. Primjerice kako se predlaže u upitu to bi pretpostavljao da obveznik mora svojoj pristupnoj točci na neki posebni način osigurati ove podatke, a što se čini da bi znatno otežalo ovaj proces. Napominjemo </a:t>
            </a:r>
            <a:r>
              <a:rPr lang="hr-HR" sz="1800" u="sng" dirty="0"/>
              <a:t>da struktura </a:t>
            </a:r>
            <a:r>
              <a:rPr lang="hr-HR" sz="1800" u="sng" dirty="0" err="1"/>
              <a:t>eRačuna</a:t>
            </a:r>
            <a:r>
              <a:rPr lang="hr-HR" sz="1800" u="sng" dirty="0"/>
              <a:t> omogućuje unos više klasifikacija tako da je moguće ukoliko se već koriste određen vlastite klasifikacije isto povezati s KPD te osigurati navedene podatke</a:t>
            </a:r>
            <a:r>
              <a:rPr lang="hr-HR" sz="1800" dirty="0"/>
              <a:t>. Dakle </a:t>
            </a:r>
            <a:r>
              <a:rPr lang="hr-HR" sz="1800" u="sng" dirty="0"/>
              <a:t>korištenje klasifikacije KPD ne isključuje mogućnost korištenja drugih ili vlastitih klasifikacija</a:t>
            </a:r>
            <a:r>
              <a:rPr lang="hr-HR" sz="1800" dirty="0"/>
              <a:t>, ali pretpostavlja da je potrebno te druge ili vlastite klasifikacije povezati na KPD. </a:t>
            </a:r>
          </a:p>
        </p:txBody>
      </p:sp>
    </p:spTree>
    <p:extLst>
      <p:ext uri="{BB962C8B-B14F-4D97-AF65-F5344CB8AC3E}">
        <p14:creationId xmlns:p14="http://schemas.microsoft.com/office/powerpoint/2010/main" val="2067551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C07794A-6C3F-DD62-CA2D-BEA85C6C77D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646C589-9702-12E7-230E-DEBC1B155A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D55B886D-BFB4-0990-10CD-530135567C45}"/>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440DF3F5-9C07-E101-3658-3EF13E309E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E3DED1C9-FA3C-98B8-94E5-D79C6EE35E22}"/>
              </a:ext>
            </a:extLst>
          </p:cNvPr>
          <p:cNvSpPr>
            <a:spLocks noGrp="1"/>
          </p:cNvSpPr>
          <p:nvPr>
            <p:ph idx="1"/>
          </p:nvPr>
        </p:nvSpPr>
        <p:spPr>
          <a:xfrm>
            <a:off x="501777" y="1899319"/>
            <a:ext cx="7886700" cy="4485683"/>
          </a:xfrm>
        </p:spPr>
        <p:txBody>
          <a:bodyPr>
            <a:normAutofit/>
          </a:bodyPr>
          <a:lstStyle/>
          <a:p>
            <a:pPr>
              <a:lnSpc>
                <a:spcPct val="90000"/>
              </a:lnSpc>
            </a:pPr>
            <a:r>
              <a:rPr lang="hr-HR" sz="1800" b="1" dirty="0"/>
              <a:t>KAKO ĆE SE OSIGURATI PRAVILNO KLASIFICIRANJE? </a:t>
            </a:r>
          </a:p>
          <a:p>
            <a:pPr lvl="1" algn="just">
              <a:lnSpc>
                <a:spcPct val="90000"/>
              </a:lnSpc>
            </a:pPr>
            <a:r>
              <a:rPr lang="hr-HR" sz="1600" dirty="0"/>
              <a:t>Porezni obveznici u svakom trenutku raspolažu s „listom“ svojih roba i usluga. Pretpostavka je da će obveznici fiskalizacije </a:t>
            </a:r>
            <a:r>
              <a:rPr lang="hr-HR" sz="1600" dirty="0" err="1"/>
              <a:t>eRačuna</a:t>
            </a:r>
            <a:r>
              <a:rPr lang="hr-HR" sz="1600" dirty="0"/>
              <a:t> u pripremnom razdoblju (od rujna do prosinca 2025.) povezati listu svojih roba i usluga s klasifikacijom KPD-om. Kako bi se KPD primijenio moguće je koristiti tražilicu KLASUS objavljenu na stranicama Državnog zavoda za statistiku (DZS) te postaviti upit prema DZS (na mail adresu KPD@dzs.hr) radi dobivanja pomoći oko primjene klasifikacije.</a:t>
            </a:r>
          </a:p>
          <a:p>
            <a:pPr algn="just">
              <a:lnSpc>
                <a:spcPct val="90000"/>
              </a:lnSpc>
            </a:pPr>
            <a:r>
              <a:rPr lang="hr-HR" sz="2000" b="1" dirty="0"/>
              <a:t>KOJA SE OZNAKA KORISTI KOD PRODAJE IMOVINE?</a:t>
            </a:r>
          </a:p>
          <a:p>
            <a:pPr lvl="1" algn="just">
              <a:lnSpc>
                <a:spcPct val="90000"/>
              </a:lnSpc>
            </a:pPr>
            <a:r>
              <a:rPr lang="hr-HR" sz="1600" dirty="0"/>
              <a:t>Kada poduzetnik prodaje dugotrajnu ili drugu imovinu, potrebno je iskazati odgovarajuću KPD oznaku iz područja G -trgovina na veliko i malo neovisno o tome obavlja li zaista i djelatnost trgovine.</a:t>
            </a:r>
          </a:p>
        </p:txBody>
      </p:sp>
    </p:spTree>
    <p:extLst>
      <p:ext uri="{BB962C8B-B14F-4D97-AF65-F5344CB8AC3E}">
        <p14:creationId xmlns:p14="http://schemas.microsoft.com/office/powerpoint/2010/main" val="2331605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D06BF0-274C-49F5-E19D-8010C3142BC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15DF8DA-ECA3-187D-A65C-41975F80F0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C84ED8B9-4557-46A3-1D9D-D8E7976CCCE1}"/>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A23CEF84-01B8-9FB9-6EAD-91279FDEB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2BCF59EA-E54B-A505-24F9-D4E6258FC731}"/>
              </a:ext>
            </a:extLst>
          </p:cNvPr>
          <p:cNvSpPr>
            <a:spLocks noGrp="1"/>
          </p:cNvSpPr>
          <p:nvPr>
            <p:ph idx="1"/>
          </p:nvPr>
        </p:nvSpPr>
        <p:spPr>
          <a:xfrm>
            <a:off x="501777" y="1899319"/>
            <a:ext cx="7886700" cy="4485683"/>
          </a:xfrm>
        </p:spPr>
        <p:txBody>
          <a:bodyPr>
            <a:normAutofit/>
          </a:bodyPr>
          <a:lstStyle/>
          <a:p>
            <a:pPr algn="just">
              <a:lnSpc>
                <a:spcPct val="90000"/>
              </a:lnSpc>
            </a:pPr>
            <a:r>
              <a:rPr lang="hr-HR" sz="1800" b="1" dirty="0"/>
              <a:t>KADA KLASIFIKACIJSKA OZNAKA PROIZVODA POSTANE OBVEZNI ELEMENT ERAČUNA, A ERAČUN BUDE PRETVOREN U NEKI ČITLJIVI DOKUMENT (NPR. PDF), TREBA LI KLASIFIKACIJA OZNAKA PROIZVODA BITI PRIKAZANA NA ERAČUNU?</a:t>
            </a:r>
          </a:p>
          <a:p>
            <a:pPr algn="just">
              <a:lnSpc>
                <a:spcPct val="90000"/>
              </a:lnSpc>
            </a:pPr>
            <a:r>
              <a:rPr lang="hr-HR" sz="1800" dirty="0"/>
              <a:t>Zakon o fiskalizaciji propisuje </a:t>
            </a:r>
            <a:r>
              <a:rPr lang="hr-HR" sz="1800" dirty="0" err="1"/>
              <a:t>eRačun</a:t>
            </a:r>
            <a:r>
              <a:rPr lang="hr-HR" sz="1800" dirty="0"/>
              <a:t> kao račun koji je izdan, poslan i zaprimljen u strukturiranom elektroničkom obliku, a koji omogućuje njegovu automatsku i elektroničku obradu. </a:t>
            </a:r>
            <a:r>
              <a:rPr lang="hr-HR" sz="1800" u="sng" dirty="0"/>
              <a:t>Vizualizacija ili pdf ili bilo koji čitljivi dokument kojeg stvara izdavatelj ili primatelj </a:t>
            </a:r>
            <a:r>
              <a:rPr lang="hr-HR" sz="1800" u="sng" dirty="0" err="1"/>
              <a:t>eRačuna</a:t>
            </a:r>
            <a:r>
              <a:rPr lang="hr-HR" sz="1800" u="sng" dirty="0"/>
              <a:t> za vlastite potrebe stvar je odabira obveznika</a:t>
            </a:r>
            <a:r>
              <a:rPr lang="hr-HR" sz="1800" dirty="0"/>
              <a:t>, jer takav dokument u poreznom smislu nema nikakvu vrijednost. Dakle, ako iz vlastitih razloga izdavatelj ili primatelj </a:t>
            </a:r>
            <a:r>
              <a:rPr lang="hr-HR" sz="1800" dirty="0" err="1"/>
              <a:t>eRačuna</a:t>
            </a:r>
            <a:r>
              <a:rPr lang="hr-HR" sz="1800" dirty="0"/>
              <a:t> odluče raditi vizualizaciju </a:t>
            </a:r>
            <a:r>
              <a:rPr lang="hr-HR" sz="1800" dirty="0" err="1"/>
              <a:t>eRačuna</a:t>
            </a:r>
            <a:r>
              <a:rPr lang="hr-HR" sz="1800" dirty="0"/>
              <a:t> </a:t>
            </a:r>
            <a:r>
              <a:rPr lang="hr-HR" sz="1800" u="sng" dirty="0"/>
              <a:t>samostalno odlučuju koje podatke će prikazati</a:t>
            </a:r>
            <a:r>
              <a:rPr lang="hr-HR" sz="1800" dirty="0"/>
              <a:t>. Ponovno napominjemo da za porezne potrebe kao </a:t>
            </a:r>
            <a:r>
              <a:rPr lang="hr-HR" sz="1800" dirty="0" err="1"/>
              <a:t>eRačun</a:t>
            </a:r>
            <a:r>
              <a:rPr lang="hr-HR" sz="1800" dirty="0"/>
              <a:t> se priznaje samo strukturirani elektronički oblik.</a:t>
            </a:r>
          </a:p>
        </p:txBody>
      </p:sp>
    </p:spTree>
    <p:extLst>
      <p:ext uri="{BB962C8B-B14F-4D97-AF65-F5344CB8AC3E}">
        <p14:creationId xmlns:p14="http://schemas.microsoft.com/office/powerpoint/2010/main" val="2693952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E6FAC9D-3A5D-D8B0-E85C-DFB5027BD04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3DFFE3-4722-AB3C-BE13-74DED3F9EF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4D8DC327-712D-9534-3747-C3A84D15044C}"/>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9EAF6322-DE86-C972-4B59-4AA2CD31DA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4DC8AC7E-BD65-48A9-ECB2-35AAA81A241F}"/>
              </a:ext>
            </a:extLst>
          </p:cNvPr>
          <p:cNvSpPr>
            <a:spLocks noGrp="1"/>
          </p:cNvSpPr>
          <p:nvPr>
            <p:ph idx="1"/>
          </p:nvPr>
        </p:nvSpPr>
        <p:spPr>
          <a:xfrm>
            <a:off x="501777" y="1899319"/>
            <a:ext cx="7886700" cy="4485683"/>
          </a:xfrm>
        </p:spPr>
        <p:txBody>
          <a:bodyPr>
            <a:normAutofit/>
          </a:bodyPr>
          <a:lstStyle/>
          <a:p>
            <a:pPr algn="just">
              <a:lnSpc>
                <a:spcPct val="90000"/>
              </a:lnSpc>
            </a:pPr>
            <a:r>
              <a:rPr lang="hr-HR" sz="1800" b="1" dirty="0"/>
              <a:t>VEZANO ZA KPD NIJE POJAŠNJENA KLJUČNA RAZLIKA, AKO TRGOVAC PRODAJE NPR. VOĆE, DA LI JE DOVOLJNO NAVESTI OPĆENITO KPD ZA VOĆE I POVRĆE ILI POSEBNO ZA BANANU, JABUKU, NARANČU...BITNO JE ZNATI DA LI TRGOVAC MORA KLASIFICIRATI 20 TISUĆA ARTIKALA ILI SAMO 20 KODOVA SVOJIH AKTIVNIH DJELATNOSTI?</a:t>
            </a:r>
          </a:p>
          <a:p>
            <a:pPr lvl="1" algn="just">
              <a:lnSpc>
                <a:spcPct val="90000"/>
              </a:lnSpc>
            </a:pPr>
            <a:r>
              <a:rPr lang="hr-HR" sz="1800" dirty="0"/>
              <a:t>Za svaki proizvod za koji postoji KPD mora se napisati točno ta šifra (npr. banane 01.22.02 - Svježe banane, svježe banane </a:t>
            </a:r>
            <a:r>
              <a:rPr lang="hr-HR" sz="1800" dirty="0" err="1"/>
              <a:t>plantana</a:t>
            </a:r>
            <a:r>
              <a:rPr lang="hr-HR" sz="1800" dirty="0"/>
              <a:t> i slično; za jabuke 01.24.10 – Svježe jabuke; za naranče 01.23.03 – Svježe naranče). Međutim, </a:t>
            </a:r>
            <a:r>
              <a:rPr lang="hr-HR" sz="1800" u="sng" dirty="0"/>
              <a:t>ako ne postoji šifra za točno taj proizvod mora se upisati ona šifra grupe proizvoda kojoj taj proizvod pripada</a:t>
            </a:r>
            <a:r>
              <a:rPr lang="hr-HR" sz="1800" dirty="0"/>
              <a:t> (npr. papaja 01.22.09 - Svježe tropsko i suptropsko voće, d. n.; borovnice 01.25.19 - Bobičasto i drugo voće roda </a:t>
            </a:r>
            <a:r>
              <a:rPr lang="hr-HR" sz="1800" dirty="0" err="1"/>
              <a:t>Vaccinium</a:t>
            </a:r>
            <a:r>
              <a:rPr lang="hr-HR" sz="1800" dirty="0"/>
              <a:t>, d. n., </a:t>
            </a:r>
            <a:r>
              <a:rPr lang="hr-HR" sz="1800" dirty="0" err="1"/>
              <a:t>itd</a:t>
            </a:r>
            <a:r>
              <a:rPr lang="hr-HR" sz="1800" dirty="0"/>
              <a:t>).</a:t>
            </a:r>
          </a:p>
          <a:p>
            <a:pPr algn="just">
              <a:lnSpc>
                <a:spcPct val="90000"/>
              </a:lnSpc>
            </a:pPr>
            <a:r>
              <a:rPr lang="hr-HR" sz="1800" b="1" dirty="0"/>
              <a:t>POKLON BONOVI?</a:t>
            </a:r>
          </a:p>
          <a:p>
            <a:pPr lvl="1" algn="just">
              <a:lnSpc>
                <a:spcPct val="90000"/>
              </a:lnSpc>
            </a:pPr>
            <a:r>
              <a:rPr lang="hr-HR" sz="1800" dirty="0"/>
              <a:t>Ako se izdaje </a:t>
            </a:r>
            <a:r>
              <a:rPr lang="hr-HR" sz="1800" dirty="0" err="1"/>
              <a:t>eRačun</a:t>
            </a:r>
            <a:r>
              <a:rPr lang="hr-HR" sz="1800" dirty="0"/>
              <a:t> za poklon bonove odgovarajuća KPD oznaka je 66.19.99 (Ostale raznovrsne pomoćne usluge za financijske usluge, osim osiguranja i mirovinskih fondova, d. n.).</a:t>
            </a:r>
          </a:p>
        </p:txBody>
      </p:sp>
    </p:spTree>
    <p:extLst>
      <p:ext uri="{BB962C8B-B14F-4D97-AF65-F5344CB8AC3E}">
        <p14:creationId xmlns:p14="http://schemas.microsoft.com/office/powerpoint/2010/main" val="914215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E8A233-53C0-A416-83C6-93382B55053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ABA4CB8-B835-A2A4-3A4D-55C8D334FA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E12C3395-09FC-668E-F67C-32F677BC20AE}"/>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B755FDE3-90EB-29B2-F006-B0B0C5988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EC5A5290-7D8F-19A3-ADD0-112FB0336413}"/>
              </a:ext>
            </a:extLst>
          </p:cNvPr>
          <p:cNvSpPr>
            <a:spLocks noGrp="1"/>
          </p:cNvSpPr>
          <p:nvPr>
            <p:ph idx="1"/>
          </p:nvPr>
        </p:nvSpPr>
        <p:spPr>
          <a:xfrm>
            <a:off x="501777" y="1899319"/>
            <a:ext cx="7886700" cy="4485683"/>
          </a:xfrm>
        </p:spPr>
        <p:txBody>
          <a:bodyPr>
            <a:normAutofit lnSpcReduction="10000"/>
          </a:bodyPr>
          <a:lstStyle/>
          <a:p>
            <a:pPr algn="just">
              <a:lnSpc>
                <a:spcPct val="90000"/>
              </a:lnSpc>
            </a:pPr>
            <a:r>
              <a:rPr lang="hr-HR" sz="1800" b="1" dirty="0"/>
              <a:t>HOĆE LI SE KLASIFIKACIJA ROBA I USLUGA PRILAGODITI SPECIFIČNIM ISPORUKAMA SUKLADNO ZAKONU O PDV-U KAO ŠTO JE NPR. ISPORUKA PREMA RAZLIČITIM PRIMATELJIMA – NPR. SOLARNA ELEKTRANA (ČL. 38 STAVAK 6)?</a:t>
            </a:r>
          </a:p>
          <a:p>
            <a:pPr algn="just">
              <a:lnSpc>
                <a:spcPct val="90000"/>
              </a:lnSpc>
            </a:pPr>
            <a:r>
              <a:rPr lang="hr-HR" sz="1800" dirty="0"/>
              <a:t>Za klasificiranje proizvoda propisana je Klasifikacija proizvoda po djelatnostima 2025 (KPD). KPD je središnja klasifikacija proizvoda i </a:t>
            </a:r>
            <a:r>
              <a:rPr lang="hr-HR" sz="1800" u="sng" dirty="0"/>
              <a:t>statistički standard </a:t>
            </a:r>
            <a:r>
              <a:rPr lang="hr-HR" sz="1800" dirty="0"/>
              <a:t>koji se koristi za prikupljanje i objavu podataka koji zahtijevaju razinu proizvoda te za međunarodnu razmjenu podataka i u potpunosti je </a:t>
            </a:r>
            <a:r>
              <a:rPr lang="hr-HR" sz="1800" u="sng" dirty="0"/>
              <a:t>usklađena sa Statističkom klasifikacijom proizvoda po djelatnostima – CPA 2.2 Europske unije</a:t>
            </a:r>
            <a:r>
              <a:rPr lang="hr-HR" sz="1800" dirty="0"/>
              <a:t>. Navedeno znači da se određena šifra iz KPD-a mora pridružiti svakom proizvodu odnosno stavci računa.</a:t>
            </a:r>
          </a:p>
          <a:p>
            <a:pPr algn="just">
              <a:lnSpc>
                <a:spcPct val="90000"/>
              </a:lnSpc>
            </a:pPr>
            <a:r>
              <a:rPr lang="hr-HR" sz="1800" dirty="0"/>
              <a:t>Za ovaj specifični primjer postoji šifra 42.22.13 - Elektrane dok se </a:t>
            </a:r>
            <a:r>
              <a:rPr lang="hr-HR" sz="1800" u="sng" dirty="0"/>
              <a:t>u opisu samog proizvoda može napisati detaljniji naziv proizvoda</a:t>
            </a:r>
            <a:r>
              <a:rPr lang="hr-HR" sz="1800" dirty="0"/>
              <a:t>, a to je u ovom slučaju solarna elektrana.</a:t>
            </a:r>
          </a:p>
          <a:p>
            <a:pPr algn="just">
              <a:lnSpc>
                <a:spcPct val="90000"/>
              </a:lnSpc>
            </a:pPr>
            <a:r>
              <a:rPr lang="hr-HR" sz="1800" dirty="0"/>
              <a:t>Sama </a:t>
            </a:r>
            <a:r>
              <a:rPr lang="hr-HR" sz="1800" u="sng" dirty="0"/>
              <a:t>klasifikacija svakog proizvoda </a:t>
            </a:r>
            <a:r>
              <a:rPr lang="hr-HR" sz="1800" dirty="0"/>
              <a:t>na </a:t>
            </a:r>
            <a:r>
              <a:rPr lang="hr-HR" sz="1800" dirty="0" err="1"/>
              <a:t>eRačunu</a:t>
            </a:r>
            <a:r>
              <a:rPr lang="hr-HR" sz="1800" dirty="0"/>
              <a:t>, odnosno pridruživanje odgovarajuće KPD šifre svakoj od stavaka na računu </a:t>
            </a:r>
            <a:r>
              <a:rPr lang="hr-HR" sz="1800" u="sng" dirty="0"/>
              <a:t>nije vezano za primatelja</a:t>
            </a:r>
            <a:r>
              <a:rPr lang="hr-HR" sz="1800" dirty="0"/>
              <a:t>. U ovom slučaju ovisno o zakonskim uvjetima </a:t>
            </a:r>
            <a:r>
              <a:rPr lang="hr-HR" sz="1800" u="sng" dirty="0"/>
              <a:t>isti proizvod (solarna elektrana) će imati drugačiji porezni tretman, odnosno drugačiju stopu PDV-a</a:t>
            </a:r>
            <a:r>
              <a:rPr lang="hr-HR" sz="1800" dirty="0"/>
              <a:t>.</a:t>
            </a:r>
          </a:p>
        </p:txBody>
      </p:sp>
    </p:spTree>
    <p:extLst>
      <p:ext uri="{BB962C8B-B14F-4D97-AF65-F5344CB8AC3E}">
        <p14:creationId xmlns:p14="http://schemas.microsoft.com/office/powerpoint/2010/main" val="563685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31B381-FE23-7F7D-EED5-5A3F890FCA72}"/>
              </a:ext>
            </a:extLst>
          </p:cNvPr>
          <p:cNvSpPr>
            <a:spLocks noGrp="1"/>
          </p:cNvSpPr>
          <p:nvPr>
            <p:ph type="title"/>
          </p:nvPr>
        </p:nvSpPr>
        <p:spPr/>
        <p:txBody>
          <a:bodyPr/>
          <a:lstStyle/>
          <a:p>
            <a:r>
              <a:rPr lang="hr-HR" dirty="0">
                <a:solidFill>
                  <a:schemeClr val="bg1"/>
                </a:solidFill>
              </a:rPr>
              <a:t>Uvodne napomene</a:t>
            </a:r>
          </a:p>
        </p:txBody>
      </p:sp>
      <p:sp>
        <p:nvSpPr>
          <p:cNvPr id="3" name="Rezervirano mjesto sadržaja 2">
            <a:extLst>
              <a:ext uri="{FF2B5EF4-FFF2-40B4-BE49-F238E27FC236}">
                <a16:creationId xmlns:a16="http://schemas.microsoft.com/office/drawing/2014/main" id="{9E5F9860-8C78-F860-7511-C7E298B2671A}"/>
              </a:ext>
            </a:extLst>
          </p:cNvPr>
          <p:cNvSpPr>
            <a:spLocks noGrp="1"/>
          </p:cNvSpPr>
          <p:nvPr>
            <p:ph idx="1"/>
          </p:nvPr>
        </p:nvSpPr>
        <p:spPr/>
        <p:txBody>
          <a:bodyPr/>
          <a:lstStyle/>
          <a:p>
            <a:r>
              <a:rPr lang="hr-HR" dirty="0">
                <a:solidFill>
                  <a:schemeClr val="bg1"/>
                </a:solidFill>
              </a:rPr>
              <a:t>Svoja pitanja u tijeku </a:t>
            </a:r>
            <a:r>
              <a:rPr lang="hr-HR" dirty="0" err="1">
                <a:solidFill>
                  <a:schemeClr val="bg1"/>
                </a:solidFill>
              </a:rPr>
              <a:t>webinara</a:t>
            </a:r>
            <a:r>
              <a:rPr lang="hr-HR" dirty="0">
                <a:solidFill>
                  <a:schemeClr val="bg1"/>
                </a:solidFill>
              </a:rPr>
              <a:t> šaljite na:</a:t>
            </a:r>
          </a:p>
          <a:p>
            <a:endParaRPr lang="hr-HR" dirty="0">
              <a:solidFill>
                <a:schemeClr val="bg1"/>
              </a:solidFill>
            </a:endParaRPr>
          </a:p>
          <a:p>
            <a:endParaRPr lang="hr-HR" dirty="0">
              <a:solidFill>
                <a:schemeClr val="bg1"/>
              </a:solidFill>
            </a:endParaRPr>
          </a:p>
          <a:p>
            <a:pPr marL="0" indent="0" algn="ctr">
              <a:buNone/>
            </a:pPr>
            <a:r>
              <a:rPr lang="hr-HR" sz="4800" dirty="0">
                <a:solidFill>
                  <a:schemeClr val="bg1"/>
                </a:solidFill>
              </a:rPr>
              <a:t>urednistvo@ripup.hr</a:t>
            </a:r>
          </a:p>
        </p:txBody>
      </p:sp>
    </p:spTree>
    <p:extLst>
      <p:ext uri="{BB962C8B-B14F-4D97-AF65-F5344CB8AC3E}">
        <p14:creationId xmlns:p14="http://schemas.microsoft.com/office/powerpoint/2010/main" val="3602815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CDB9A4C-2DE9-DCD3-C500-DFC81F2DC3F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19A537A-444E-FF1E-DF55-D32C6811E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3DBE3247-2926-CE7D-EA22-CBCFC3B911A1}"/>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229BBB61-9912-B447-22DF-DC3025944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F78D1DE2-C995-897E-39EB-4ED78B9F0E89}"/>
              </a:ext>
            </a:extLst>
          </p:cNvPr>
          <p:cNvSpPr>
            <a:spLocks noGrp="1"/>
          </p:cNvSpPr>
          <p:nvPr>
            <p:ph idx="1"/>
          </p:nvPr>
        </p:nvSpPr>
        <p:spPr>
          <a:xfrm>
            <a:off x="501777" y="1899319"/>
            <a:ext cx="7886700" cy="4485683"/>
          </a:xfrm>
        </p:spPr>
        <p:txBody>
          <a:bodyPr>
            <a:normAutofit lnSpcReduction="10000"/>
          </a:bodyPr>
          <a:lstStyle/>
          <a:p>
            <a:pPr algn="just">
              <a:lnSpc>
                <a:spcPct val="90000"/>
              </a:lnSpc>
            </a:pPr>
            <a:r>
              <a:rPr lang="hr-HR" sz="1800" b="1" dirty="0"/>
              <a:t>KLASIFIKACIJA PROIZVODA PO DJELATNOSTIMA - U KLASIFIKACIJI PROIZVODA PO DJELATNOSTI NISMO NIGDJE PRONAŠLI GDJE SE SVRSTAVAJU NEUKALKULIRANI RABATI (NA ISPORUČENU ROBU, NA PRODANE KOLIČINE, NA ZALIHE), CASSA SCONTO, LOGISTIČKI RABATI I SL. MOLIMO VAS ZA INFORMACIJU KOJU BI ŠIFRU TREBALI PRIDRUŽITI OVIM POSLOVNIM SLUČAJEVIMA. DA LI ĆE BITI MOGUĆE IZLAZNI DOKUMENT KOJI SE ODNOSI NA GORE NAVEDENE SLUČAJEVE ISPOSTAVITI BEZ ŠIFRE KLASIFIKACIJE PROIZVODA?</a:t>
            </a:r>
          </a:p>
          <a:p>
            <a:pPr algn="just">
              <a:lnSpc>
                <a:spcPct val="90000"/>
              </a:lnSpc>
            </a:pPr>
            <a:r>
              <a:rPr lang="hr-HR" sz="1800" dirty="0"/>
              <a:t>U Specifikaciji osnove uporabe e-Računa s proširenjima pod „BG-27 Popusti na stavci računa” evidentiraju se popusti koji se odnose na svaku zasebnu stavku, a pod „BG-20 Popusti na razini dokumenta” popisano je koji se podatci evidentiraju na razini dokumenta.</a:t>
            </a:r>
          </a:p>
          <a:p>
            <a:pPr algn="just">
              <a:lnSpc>
                <a:spcPct val="90000"/>
              </a:lnSpc>
            </a:pPr>
            <a:r>
              <a:rPr lang="hr-HR" sz="1800" dirty="0"/>
              <a:t>Ako se popusti odobravaju naknadno potrebno je fiskalizirati odobrenje.</a:t>
            </a:r>
          </a:p>
          <a:p>
            <a:pPr algn="just">
              <a:lnSpc>
                <a:spcPct val="90000"/>
              </a:lnSpc>
            </a:pPr>
            <a:r>
              <a:rPr lang="hr-HR" sz="1800" dirty="0"/>
              <a:t>Kod naknadnih popusta i odobrenja izdaje se vrsta dokumenta odobrenje šifre 381 te se provodi poslovni proces P9 te se u tim slučajevima ne iskazuje KPD oznaka uz stavku računa. Međutim, važno je razlikovati naknadna odobrenja i popuste od onih koji su na razini stavke ili cijelog računa. U slučaju odobravanja popusta na razini stavke ili računa isto se evidentira prema pravilima izdavanja računa.</a:t>
            </a:r>
          </a:p>
        </p:txBody>
      </p:sp>
    </p:spTree>
    <p:extLst>
      <p:ext uri="{BB962C8B-B14F-4D97-AF65-F5344CB8AC3E}">
        <p14:creationId xmlns:p14="http://schemas.microsoft.com/office/powerpoint/2010/main" val="36413486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66DEEB-B27C-5DDD-DBE3-72835DA5384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3B9A00-01BB-9CB2-0A9E-3B2CE9CE2B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B62EA2BC-B447-EB9B-B45C-7E1F4F05CB3C}"/>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D25E212C-6CA6-C9A8-D840-695A86DE5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484F81FE-889B-E796-0BDD-03A18CFD6AF5}"/>
              </a:ext>
            </a:extLst>
          </p:cNvPr>
          <p:cNvSpPr>
            <a:spLocks noGrp="1"/>
          </p:cNvSpPr>
          <p:nvPr>
            <p:ph idx="1"/>
          </p:nvPr>
        </p:nvSpPr>
        <p:spPr>
          <a:xfrm>
            <a:off x="501777" y="1899319"/>
            <a:ext cx="7886700" cy="4485683"/>
          </a:xfrm>
        </p:spPr>
        <p:txBody>
          <a:bodyPr>
            <a:normAutofit/>
          </a:bodyPr>
          <a:lstStyle/>
          <a:p>
            <a:pPr algn="just">
              <a:lnSpc>
                <a:spcPct val="90000"/>
              </a:lnSpc>
            </a:pPr>
            <a:r>
              <a:rPr lang="hr-HR" sz="1800" b="1" dirty="0"/>
              <a:t>RAČUN ZA TEREĆENJE</a:t>
            </a:r>
            <a:r>
              <a:rPr lang="hr-HR" sz="1800" dirty="0"/>
              <a:t>?</a:t>
            </a:r>
          </a:p>
          <a:p>
            <a:pPr lvl="1" algn="just">
              <a:lnSpc>
                <a:spcPct val="90000"/>
              </a:lnSpc>
            </a:pPr>
            <a:r>
              <a:rPr lang="hr-HR" sz="1800" dirty="0"/>
              <a:t>Terećenje se veže za isporučeni proizvod prema prethodno izdanom računu te je potrebno kod terećenja odabrati KPD proizvoda koji je bio naveden na inicijalnom računu.</a:t>
            </a:r>
          </a:p>
          <a:p>
            <a:pPr lvl="1" algn="just">
              <a:lnSpc>
                <a:spcPct val="90000"/>
              </a:lnSpc>
            </a:pPr>
            <a:r>
              <a:rPr lang="hr-HR" sz="1800" dirty="0"/>
              <a:t>Za terećenje treće osobe za nastalu štetu (npr. dostavljača) također se odabire KPD proizvoda na koji se šteta odnosi</a:t>
            </a:r>
          </a:p>
          <a:p>
            <a:pPr algn="just">
              <a:lnSpc>
                <a:spcPct val="90000"/>
              </a:lnSpc>
            </a:pPr>
            <a:r>
              <a:rPr lang="hr-HR" sz="1800" b="1" dirty="0"/>
              <a:t>GARANCIJA?</a:t>
            </a:r>
          </a:p>
          <a:p>
            <a:pPr lvl="1" algn="just">
              <a:lnSpc>
                <a:spcPct val="90000"/>
              </a:lnSpc>
            </a:pPr>
            <a:r>
              <a:rPr lang="hr-HR" sz="1800" dirty="0"/>
              <a:t>Kada se fakturiraju troškovi popravka u garantnom roku u računu se navodi odgovarajuća KPD oznaka usluge popravka/servisa uređaja.</a:t>
            </a:r>
          </a:p>
          <a:p>
            <a:pPr algn="just">
              <a:lnSpc>
                <a:spcPct val="90000"/>
              </a:lnSpc>
            </a:pPr>
            <a:r>
              <a:rPr lang="hr-HR" sz="1800" b="1" dirty="0"/>
              <a:t>OBRAČUN PDV-A ZA MANJKOVE?</a:t>
            </a:r>
          </a:p>
          <a:p>
            <a:pPr lvl="1" algn="just">
              <a:lnSpc>
                <a:spcPct val="90000"/>
              </a:lnSpc>
            </a:pPr>
            <a:r>
              <a:rPr lang="hr-HR" sz="1800" dirty="0"/>
              <a:t>važno je utvrditi radi li se samo o obračunu PDV-a ili se treba izdati račun. Kada je potrebno samo obračunati PDV, kao što je slučaj s manjkovima na skladištu ne izdaje se račun.</a:t>
            </a:r>
          </a:p>
        </p:txBody>
      </p:sp>
    </p:spTree>
    <p:extLst>
      <p:ext uri="{BB962C8B-B14F-4D97-AF65-F5344CB8AC3E}">
        <p14:creationId xmlns:p14="http://schemas.microsoft.com/office/powerpoint/2010/main" val="1117291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3BFA92-6ACA-DA02-A6BA-B8B44B8645F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3B7517-52E7-9D42-42F4-581618125F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05DFAC92-A893-18A7-1CA8-B29D1B391D46}"/>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069D76A8-7C98-9AD0-12A7-0965C74238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B0B294F9-CF73-4566-2796-523A5E233D09}"/>
              </a:ext>
            </a:extLst>
          </p:cNvPr>
          <p:cNvSpPr>
            <a:spLocks noGrp="1"/>
          </p:cNvSpPr>
          <p:nvPr>
            <p:ph idx="1"/>
          </p:nvPr>
        </p:nvSpPr>
        <p:spPr>
          <a:xfrm>
            <a:off x="501777" y="1899319"/>
            <a:ext cx="7886700" cy="4485683"/>
          </a:xfrm>
        </p:spPr>
        <p:txBody>
          <a:bodyPr>
            <a:normAutofit/>
          </a:bodyPr>
          <a:lstStyle/>
          <a:p>
            <a:pPr algn="just">
              <a:lnSpc>
                <a:spcPct val="90000"/>
              </a:lnSpc>
            </a:pPr>
            <a:r>
              <a:rPr lang="hr-HR" sz="1800" b="1" dirty="0"/>
              <a:t>KOJA SE OZNAKA KORISTI KOD POVRATNE NAKNADE?</a:t>
            </a:r>
          </a:p>
          <a:p>
            <a:pPr lvl="1" algn="just">
              <a:lnSpc>
                <a:spcPct val="90000"/>
              </a:lnSpc>
            </a:pPr>
            <a:r>
              <a:rPr lang="hr-HR" sz="2000" dirty="0"/>
              <a:t>Ambalaža kao i povratna naknada evidentira se u izlaznim računima uz oznaku KPD iz područja G uz oznaku 46.17.02 - Usluge trgovine na veliko, uz naplatu ili na osnovi ugovora, pićima.</a:t>
            </a:r>
          </a:p>
          <a:p>
            <a:pPr lvl="1" algn="just">
              <a:lnSpc>
                <a:spcPct val="90000"/>
              </a:lnSpc>
            </a:pPr>
            <a:r>
              <a:rPr lang="hr-HR" sz="2000" dirty="0"/>
              <a:t>Kako je ambalaža oporeziva PDV-om dok povratna naknada nije, potrebno je navedene stavke zasebno iskazati na računu te dostaviti odgovarajuću </a:t>
            </a:r>
            <a:r>
              <a:rPr lang="hr-HR" sz="2000" dirty="0" err="1"/>
              <a:t>fiskalizacijsku</a:t>
            </a:r>
            <a:r>
              <a:rPr lang="hr-HR" sz="2000" dirty="0"/>
              <a:t> poruku.</a:t>
            </a:r>
          </a:p>
          <a:p>
            <a:pPr lvl="1" algn="just">
              <a:lnSpc>
                <a:spcPct val="90000"/>
              </a:lnSpc>
            </a:pPr>
            <a:r>
              <a:rPr lang="hr-HR" sz="2000" dirty="0"/>
              <a:t>Međutim, ako poduzetnik u svojim proizvodnim pogonima i proizvodi ambalažu (npr. staklene boce) i prodaje vlastiti proizvod tada je potrebno iskazati odgovarajuću KPD oznaku iz područja C - proizvodi prerađivačke industrije (23.13.11. -  Boce, staklenke, bočice i druga ambalaža od stakla, osim ampula; čepovi, poklopci i ostali zatvarači, od stakla)</a:t>
            </a:r>
          </a:p>
        </p:txBody>
      </p:sp>
    </p:spTree>
    <p:extLst>
      <p:ext uri="{BB962C8B-B14F-4D97-AF65-F5344CB8AC3E}">
        <p14:creationId xmlns:p14="http://schemas.microsoft.com/office/powerpoint/2010/main" val="993033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8BAFDBC-107A-2914-9E1D-5F8CBCB9E7F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7B3DF3F-AE59-6B1F-F048-4594FBB286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48553688-DF69-747A-A6C9-552ADB2D4F6B}"/>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E0997DA6-3B9B-D2D1-2C8D-8E7D00299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zervirano mjesto sadržaja 2">
            <a:extLst>
              <a:ext uri="{FF2B5EF4-FFF2-40B4-BE49-F238E27FC236}">
                <a16:creationId xmlns:a16="http://schemas.microsoft.com/office/drawing/2014/main" id="{A286C0B7-E393-4F53-E7EB-B9567B16BB6D}"/>
              </a:ext>
            </a:extLst>
          </p:cNvPr>
          <p:cNvSpPr>
            <a:spLocks noGrp="1"/>
          </p:cNvSpPr>
          <p:nvPr>
            <p:ph idx="1"/>
          </p:nvPr>
        </p:nvSpPr>
        <p:spPr>
          <a:xfrm>
            <a:off x="501777" y="1899319"/>
            <a:ext cx="7886700" cy="4485683"/>
          </a:xfrm>
        </p:spPr>
        <p:txBody>
          <a:bodyPr>
            <a:normAutofit/>
          </a:bodyPr>
          <a:lstStyle/>
          <a:p>
            <a:pPr algn="just">
              <a:lnSpc>
                <a:spcPct val="90000"/>
              </a:lnSpc>
            </a:pPr>
            <a:r>
              <a:rPr lang="hr-HR" sz="1800" b="1" dirty="0"/>
              <a:t>KOJA SE OZNAKA KORISTI KOD POVEZANIH USLUGA?</a:t>
            </a:r>
          </a:p>
          <a:p>
            <a:pPr lvl="1" algn="just">
              <a:lnSpc>
                <a:spcPct val="90000"/>
              </a:lnSpc>
            </a:pPr>
            <a:r>
              <a:rPr lang="hr-HR" sz="2000" dirty="0"/>
              <a:t>Ako poduzetnik prodaje robu i pruža određenu uslugu, ovisno o tome je li usluga sastavni dio robe koju prodaje, odnosno roba se ne može kupiti bez usluge, na računu iskazuje jednu stavku i jednu KPD oznaku koja u opisnom dijelu može sadržavati i opis usluge i opis robe ili iskazuje više stavaka od kojih svaka ima svoju KPD oznaku. To ovisi o tome je li usluga neodvojivo povezana s robom koja se prodaje. </a:t>
            </a:r>
          </a:p>
          <a:p>
            <a:pPr lvl="1" algn="just">
              <a:lnSpc>
                <a:spcPct val="90000"/>
              </a:lnSpc>
            </a:pPr>
            <a:r>
              <a:rPr lang="hr-HR" sz="2000" dirty="0"/>
              <a:t>Ako je usluga neodvojivo povezana tada se u pravilu iskazuje u jednoj stavci, a ako nije onda u više stavaka. </a:t>
            </a:r>
          </a:p>
          <a:p>
            <a:pPr lvl="1" algn="just">
              <a:lnSpc>
                <a:spcPct val="90000"/>
              </a:lnSpc>
            </a:pPr>
            <a:r>
              <a:rPr lang="hr-HR" sz="2000" dirty="0"/>
              <a:t>Međutim, odabir na koji će način poduzetnik iskazivati proizvode na računu na njegovoj je poslovnoj odluci te uvođenje KPD oznake ne bi trebalo imati utjecaja na izmjenu i samih stavaka računa.</a:t>
            </a:r>
          </a:p>
        </p:txBody>
      </p:sp>
    </p:spTree>
    <p:extLst>
      <p:ext uri="{BB962C8B-B14F-4D97-AF65-F5344CB8AC3E}">
        <p14:creationId xmlns:p14="http://schemas.microsoft.com/office/powerpoint/2010/main" val="4217506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5ECA9957-E629-7838-7C5F-788B58DC83DD}"/>
              </a:ext>
            </a:extLst>
          </p:cNvPr>
          <p:cNvSpPr>
            <a:spLocks noGrp="1"/>
          </p:cNvSpPr>
          <p:nvPr>
            <p:ph type="title"/>
          </p:nvPr>
        </p:nvSpPr>
        <p:spPr>
          <a:xfrm>
            <a:off x="1028699" y="294538"/>
            <a:ext cx="7421963" cy="1033669"/>
          </a:xfrm>
        </p:spPr>
        <p:txBody>
          <a:bodyPr>
            <a:normAutofit/>
          </a:bodyPr>
          <a:lstStyle/>
          <a:p>
            <a:r>
              <a:rPr lang="hr-HR" sz="3500">
                <a:solidFill>
                  <a:srgbClr val="FFFFFF"/>
                </a:solidFill>
              </a:rPr>
              <a:t>Primjer 1.</a:t>
            </a:r>
          </a:p>
        </p:txBody>
      </p:sp>
      <p:sp>
        <p:nvSpPr>
          <p:cNvPr id="3" name="Rezervirano mjesto sadržaja 2">
            <a:extLst>
              <a:ext uri="{FF2B5EF4-FFF2-40B4-BE49-F238E27FC236}">
                <a16:creationId xmlns:a16="http://schemas.microsoft.com/office/drawing/2014/main" id="{CCD32A3D-DE19-D5B9-1927-71F71E6E64D7}"/>
              </a:ext>
            </a:extLst>
          </p:cNvPr>
          <p:cNvSpPr>
            <a:spLocks noGrp="1"/>
          </p:cNvSpPr>
          <p:nvPr>
            <p:ph idx="1"/>
          </p:nvPr>
        </p:nvSpPr>
        <p:spPr>
          <a:xfrm>
            <a:off x="592667" y="1885278"/>
            <a:ext cx="7857995" cy="4678183"/>
          </a:xfrm>
        </p:spPr>
        <p:txBody>
          <a:bodyPr anchor="ctr">
            <a:noAutofit/>
          </a:bodyPr>
          <a:lstStyle/>
          <a:p>
            <a:pPr>
              <a:lnSpc>
                <a:spcPct val="90000"/>
              </a:lnSpc>
            </a:pPr>
            <a:r>
              <a:rPr lang="hr-HR" sz="1700" dirty="0"/>
              <a:t>Poduzetnik je registriran za trgovinu na malo motornim vozilima i servis. Drugi poduzetnik dolazi na redovni servis sa službenim automobilom i izdaje mu se </a:t>
            </a:r>
            <a:r>
              <a:rPr lang="hr-HR" sz="1700" dirty="0" err="1"/>
              <a:t>eRačun</a:t>
            </a:r>
            <a:r>
              <a:rPr lang="hr-HR" sz="1700" dirty="0"/>
              <a:t> na kojem je su uz odrađeni servis zamijenjeni brisači za stakla.</a:t>
            </a:r>
          </a:p>
          <a:p>
            <a:pPr>
              <a:lnSpc>
                <a:spcPct val="90000"/>
              </a:lnSpc>
            </a:pPr>
            <a:r>
              <a:rPr lang="hr-HR" sz="1700" dirty="0"/>
              <a:t>Na </a:t>
            </a:r>
            <a:r>
              <a:rPr lang="hr-HR" sz="1700" dirty="0" err="1"/>
              <a:t>eRačunu</a:t>
            </a:r>
            <a:r>
              <a:rPr lang="hr-HR" sz="1700" dirty="0"/>
              <a:t> poduzetnik izdavatelj će uslugu servisa označiti KPD-om 95.31.11 (Usluge redovitog održavanja i popravka (osim popravka električnog sustava, guma i karoserije) automobila i motornih vozila lake kategorije) te kao drugu stavku brisače s oznakom 47.82.20 (Usluge trgovine na malo ostalim dijelovima i priborom za motorna vozila). Međutim, ako poduzetnik dolazi samo kupiti dotrajale brisače postoji nekoliko mogućnosti:</a:t>
            </a:r>
          </a:p>
          <a:p>
            <a:pPr lvl="1">
              <a:lnSpc>
                <a:spcPct val="90000"/>
              </a:lnSpc>
            </a:pPr>
            <a:r>
              <a:rPr lang="hr-HR" sz="1700" dirty="0"/>
              <a:t>Poduzetnik izdaje </a:t>
            </a:r>
            <a:r>
              <a:rPr lang="hr-HR" sz="1700" dirty="0" err="1"/>
              <a:t>eRačun</a:t>
            </a:r>
            <a:r>
              <a:rPr lang="hr-HR" sz="1700" dirty="0"/>
              <a:t> sa samo jednom stavkom brisači i oznakom 47.82.20</a:t>
            </a:r>
          </a:p>
          <a:p>
            <a:pPr lvl="1">
              <a:lnSpc>
                <a:spcPct val="90000"/>
              </a:lnSpc>
            </a:pPr>
            <a:r>
              <a:rPr lang="hr-HR" sz="1700" dirty="0"/>
              <a:t>Poduzetnik nudi i uslugu zamjene brisača te tu uslugu iskazuje na </a:t>
            </a:r>
            <a:r>
              <a:rPr lang="hr-HR" sz="1700" dirty="0" err="1"/>
              <a:t>eRačunu</a:t>
            </a:r>
            <a:r>
              <a:rPr lang="hr-HR" sz="1700" dirty="0"/>
              <a:t> uz oznaku 95.31.11</a:t>
            </a:r>
          </a:p>
          <a:p>
            <a:pPr lvl="1">
              <a:lnSpc>
                <a:spcPct val="90000"/>
              </a:lnSpc>
            </a:pPr>
            <a:r>
              <a:rPr lang="hr-HR" sz="1700" dirty="0"/>
              <a:t>Poduzetnik prodaje brisače isključivo s uključenom uslugom zamjene i u tom slučaju ima samo jednu stavku na računu s oznakom KPD-a 47.82.20, a u opisnom dijelu navodi npr. brisači i zamjena brisača. Kako je usluga neodvojiva, a ipak manje vrijednosti od samih brisača poduzetnik odabire KPD oznaku koja se odnosi na dobro ili uslugu na koju se i stavka pretežito odnosi.</a:t>
            </a:r>
          </a:p>
          <a:p>
            <a:pPr>
              <a:lnSpc>
                <a:spcPct val="90000"/>
              </a:lnSpc>
            </a:pPr>
            <a:endParaRPr lang="hr-HR" sz="1500" dirty="0"/>
          </a:p>
        </p:txBody>
      </p:sp>
    </p:spTree>
    <p:extLst>
      <p:ext uri="{BB962C8B-B14F-4D97-AF65-F5344CB8AC3E}">
        <p14:creationId xmlns:p14="http://schemas.microsoft.com/office/powerpoint/2010/main" val="1363974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092F6B2-4AA0-182F-2042-F6B072CD34D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2F7F6D-AEE7-5AAF-988D-2190B50E0E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BD8EF1B-4196-C1AD-360C-B181C531C1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775B3E4-4DBF-A2D7-27E5-700EA123AB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02C85EC-A151-5637-BC5B-C6CEC675E4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D477CCF-327A-C218-0CE6-49FCF9529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DA0A4D98-4EDB-64B6-CD0C-94EA70471B29}"/>
              </a:ext>
            </a:extLst>
          </p:cNvPr>
          <p:cNvSpPr>
            <a:spLocks noGrp="1"/>
          </p:cNvSpPr>
          <p:nvPr>
            <p:ph type="title"/>
          </p:nvPr>
        </p:nvSpPr>
        <p:spPr>
          <a:xfrm>
            <a:off x="1028699" y="294538"/>
            <a:ext cx="7421963" cy="1033669"/>
          </a:xfrm>
        </p:spPr>
        <p:txBody>
          <a:bodyPr>
            <a:normAutofit/>
          </a:bodyPr>
          <a:lstStyle/>
          <a:p>
            <a:r>
              <a:rPr lang="hr-HR" sz="3500" dirty="0">
                <a:solidFill>
                  <a:srgbClr val="FFFFFF"/>
                </a:solidFill>
              </a:rPr>
              <a:t>Primjer 2.</a:t>
            </a:r>
          </a:p>
        </p:txBody>
      </p:sp>
      <p:sp>
        <p:nvSpPr>
          <p:cNvPr id="3" name="Rezervirano mjesto sadržaja 2">
            <a:extLst>
              <a:ext uri="{FF2B5EF4-FFF2-40B4-BE49-F238E27FC236}">
                <a16:creationId xmlns:a16="http://schemas.microsoft.com/office/drawing/2014/main" id="{23D72145-7BB1-A42D-161E-1C8957F3FD26}"/>
              </a:ext>
            </a:extLst>
          </p:cNvPr>
          <p:cNvSpPr>
            <a:spLocks noGrp="1"/>
          </p:cNvSpPr>
          <p:nvPr>
            <p:ph idx="1"/>
          </p:nvPr>
        </p:nvSpPr>
        <p:spPr>
          <a:xfrm>
            <a:off x="592667" y="1885278"/>
            <a:ext cx="7857995" cy="4678183"/>
          </a:xfrm>
        </p:spPr>
        <p:txBody>
          <a:bodyPr anchor="ctr">
            <a:noAutofit/>
          </a:bodyPr>
          <a:lstStyle/>
          <a:p>
            <a:pPr algn="just">
              <a:lnSpc>
                <a:spcPct val="90000"/>
              </a:lnSpc>
            </a:pPr>
            <a:r>
              <a:rPr lang="hr-HR" sz="2000" dirty="0"/>
              <a:t>Poduzetnik proizvodi ulazna vrata i ima  prodajni salon.</a:t>
            </a:r>
          </a:p>
          <a:p>
            <a:pPr algn="just">
              <a:lnSpc>
                <a:spcPct val="90000"/>
              </a:lnSpc>
            </a:pPr>
            <a:r>
              <a:rPr lang="hr-HR" sz="2000" dirty="0"/>
              <a:t>Drugi poduzetnik naručuje ulazna vrata za svoj ured i odabire i ugradnju samih vrata. Poduzetnik izrađuje vrata i na </a:t>
            </a:r>
            <a:r>
              <a:rPr lang="hr-HR" sz="2000" dirty="0" err="1"/>
              <a:t>eRačunu</a:t>
            </a:r>
            <a:r>
              <a:rPr lang="hr-HR" sz="2000" dirty="0"/>
              <a:t> poduzetnik navodi šifru 16.25.10 (Prozori, vrata-prozori i njihovi okviri, vrata, dovratnici i pragovi od drva) te 43.32.01 (Radovi na ugradnji drvne stolarije) za uslugu ugradnje ili na računu navodi šifru 16.25.10 a u opisnom dijelu vrata s ugradnjom.</a:t>
            </a:r>
          </a:p>
          <a:p>
            <a:pPr algn="just">
              <a:lnSpc>
                <a:spcPct val="90000"/>
              </a:lnSpc>
            </a:pPr>
            <a:r>
              <a:rPr lang="hr-HR" sz="2000" dirty="0"/>
              <a:t>Međutim, ako je taj isti poduzetnik prodao vrata koja nije sam proizveo već ih je kupio od proizvođača i prodaje ih tada na račun ne iskazuje oznaku 16.25.10 već mora iskazati odgovarajuću oznaku iz područja trgovine.</a:t>
            </a:r>
          </a:p>
        </p:txBody>
      </p:sp>
    </p:spTree>
    <p:extLst>
      <p:ext uri="{BB962C8B-B14F-4D97-AF65-F5344CB8AC3E}">
        <p14:creationId xmlns:p14="http://schemas.microsoft.com/office/powerpoint/2010/main" val="629989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DA390D2-4B3D-2864-CC23-D1D91CDAA29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5585E4C-F832-D21E-9912-008FED5B48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Naslov 1">
            <a:extLst>
              <a:ext uri="{FF2B5EF4-FFF2-40B4-BE49-F238E27FC236}">
                <a16:creationId xmlns:a16="http://schemas.microsoft.com/office/drawing/2014/main" id="{25D4F20C-73B4-46A4-3DD8-208C2799836A}"/>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4B6EF417-7CAB-C605-CBCD-C14663C746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zervirano mjesto sadržaja 2">
            <a:extLst>
              <a:ext uri="{FF2B5EF4-FFF2-40B4-BE49-F238E27FC236}">
                <a16:creationId xmlns:a16="http://schemas.microsoft.com/office/drawing/2014/main" id="{8B999927-D31C-DECF-A829-03121FB07635}"/>
              </a:ext>
            </a:extLst>
          </p:cNvPr>
          <p:cNvSpPr>
            <a:spLocks noGrp="1"/>
          </p:cNvSpPr>
          <p:nvPr>
            <p:ph idx="1"/>
          </p:nvPr>
        </p:nvSpPr>
        <p:spPr>
          <a:xfrm>
            <a:off x="501777" y="1899319"/>
            <a:ext cx="7886700" cy="4485683"/>
          </a:xfrm>
        </p:spPr>
        <p:txBody>
          <a:bodyPr>
            <a:normAutofit/>
          </a:bodyPr>
          <a:lstStyle/>
          <a:p>
            <a:pPr algn="just">
              <a:lnSpc>
                <a:spcPct val="90000"/>
              </a:lnSpc>
            </a:pPr>
            <a:r>
              <a:rPr lang="hr-HR" sz="1800" b="1" dirty="0"/>
              <a:t>Koju šifru koristi kamenolom za usluge vađenja kamena?</a:t>
            </a:r>
          </a:p>
          <a:p>
            <a:pPr lvl="1" algn="just">
              <a:lnSpc>
                <a:spcPct val="90000"/>
              </a:lnSpc>
            </a:pPr>
            <a:r>
              <a:rPr lang="hr-HR" sz="1800" dirty="0"/>
              <a:t>Kamenolom koristi šifre iz područja B - Rudarstvo i vađenje.</a:t>
            </a:r>
          </a:p>
          <a:p>
            <a:pPr algn="just">
              <a:lnSpc>
                <a:spcPct val="90000"/>
              </a:lnSpc>
            </a:pPr>
            <a:r>
              <a:rPr lang="hr-HR" sz="1800" b="1" dirty="0"/>
              <a:t>Koju šifru koristi mesnica za prodaju mesa i mesnih prerađevina? </a:t>
            </a:r>
          </a:p>
          <a:p>
            <a:pPr lvl="1" algn="just">
              <a:lnSpc>
                <a:spcPct val="90000"/>
              </a:lnSpc>
            </a:pPr>
            <a:r>
              <a:rPr lang="hr-HR" sz="1800" dirty="0"/>
              <a:t>Za mesnice koje se bave preradom mesa koristi se odgovarajuća KPD oznaka iz područja C - Prerađivačka industrija.</a:t>
            </a:r>
          </a:p>
          <a:p>
            <a:pPr algn="just">
              <a:lnSpc>
                <a:spcPct val="90000"/>
              </a:lnSpc>
            </a:pPr>
            <a:r>
              <a:rPr lang="hr-HR" sz="1800" b="1" dirty="0"/>
              <a:t>Mora li obveznik registrirati dodatne djelatnosti (npr. 43.99) ako na računu posebno iskazuje skele, odvoz šuta i betoniranje?</a:t>
            </a:r>
          </a:p>
          <a:p>
            <a:pPr lvl="1" algn="just">
              <a:lnSpc>
                <a:spcPct val="90000"/>
              </a:lnSpc>
            </a:pPr>
            <a:r>
              <a:rPr lang="hr-HR" sz="1800" dirty="0"/>
              <a:t>Ne, nije nužno registrirati dodatne djelatnosti - dovoljno je koristiti ispravne KPD oznake za svaku stavku (npr. 43.99.10 - postavljanje skela, 43.99.20 - betoniranje).</a:t>
            </a:r>
          </a:p>
          <a:p>
            <a:pPr algn="just">
              <a:lnSpc>
                <a:spcPct val="90000"/>
              </a:lnSpc>
            </a:pPr>
            <a:r>
              <a:rPr lang="hr-HR" sz="1800" b="1" dirty="0"/>
              <a:t>Koju šifru koristiti za usluge adaptacije i renoviranja stanova?</a:t>
            </a:r>
          </a:p>
          <a:p>
            <a:pPr lvl="1" algn="just">
              <a:lnSpc>
                <a:spcPct val="90000"/>
              </a:lnSpc>
            </a:pPr>
            <a:r>
              <a:rPr lang="hr-HR" sz="1800" dirty="0"/>
              <a:t>Za adaptacije i renoviranja stanova koristi se odgovarajuća KPD oznaka iz područja F - Građevinarstvo</a:t>
            </a:r>
          </a:p>
        </p:txBody>
      </p:sp>
    </p:spTree>
    <p:extLst>
      <p:ext uri="{BB962C8B-B14F-4D97-AF65-F5344CB8AC3E}">
        <p14:creationId xmlns:p14="http://schemas.microsoft.com/office/powerpoint/2010/main" val="31032865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93394DA-E684-47C2-9020-13225823F4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C619A176-EB16-B33D-13AF-FD778B624660}"/>
              </a:ext>
            </a:extLst>
          </p:cNvPr>
          <p:cNvSpPr>
            <a:spLocks noGrp="1"/>
          </p:cNvSpPr>
          <p:nvPr>
            <p:ph type="title"/>
          </p:nvPr>
        </p:nvSpPr>
        <p:spPr>
          <a:xfrm>
            <a:off x="628650" y="365125"/>
            <a:ext cx="7886700" cy="1306443"/>
          </a:xfrm>
        </p:spPr>
        <p:txBody>
          <a:bodyPr>
            <a:normAutofit/>
          </a:bodyPr>
          <a:lstStyle/>
          <a:p>
            <a:r>
              <a:rPr lang="hr-HR" sz="3500"/>
              <a:t>Trgovina na veliko i trgovina na malo</a:t>
            </a:r>
          </a:p>
        </p:txBody>
      </p:sp>
      <p:pic>
        <p:nvPicPr>
          <p:cNvPr id="6" name="Picture 5">
            <a:extLst>
              <a:ext uri="{FF2B5EF4-FFF2-40B4-BE49-F238E27FC236}">
                <a16:creationId xmlns:a16="http://schemas.microsoft.com/office/drawing/2014/main" id="{A0BAADED-1B1E-E530-D4FF-A58BE5B4F00D}"/>
              </a:ext>
            </a:extLst>
          </p:cNvPr>
          <p:cNvPicPr>
            <a:picLocks noChangeAspect="1"/>
          </p:cNvPicPr>
          <p:nvPr/>
        </p:nvPicPr>
        <p:blipFill>
          <a:blip r:embed="rId3"/>
          <a:srcRect l="32734" r="26703" b="-2"/>
          <a:stretch>
            <a:fillRect/>
          </a:stretch>
        </p:blipFill>
        <p:spPr>
          <a:xfrm>
            <a:off x="5991969" y="1904282"/>
            <a:ext cx="2567320" cy="4224808"/>
          </a:xfrm>
          <a:prstGeom prst="rect">
            <a:avLst/>
          </a:prstGeom>
        </p:spPr>
      </p:pic>
      <p:graphicFrame>
        <p:nvGraphicFramePr>
          <p:cNvPr id="5" name="Rezervirano mjesto sadržaja 2">
            <a:extLst>
              <a:ext uri="{FF2B5EF4-FFF2-40B4-BE49-F238E27FC236}">
                <a16:creationId xmlns:a16="http://schemas.microsoft.com/office/drawing/2014/main" id="{94C8261C-5163-D495-1EB9-8BB9A2A818A8}"/>
              </a:ext>
            </a:extLst>
          </p:cNvPr>
          <p:cNvGraphicFramePr>
            <a:graphicFrameLocks noGrp="1"/>
          </p:cNvGraphicFramePr>
          <p:nvPr>
            <p:ph idx="1"/>
            <p:extLst>
              <p:ext uri="{D42A27DB-BD31-4B8C-83A1-F6EECF244321}">
                <p14:modId xmlns:p14="http://schemas.microsoft.com/office/powerpoint/2010/main" val="2327184770"/>
              </p:ext>
            </p:extLst>
          </p:nvPr>
        </p:nvGraphicFramePr>
        <p:xfrm>
          <a:off x="628650" y="1825625"/>
          <a:ext cx="5036058" cy="430346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77743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0E3A66-271A-5558-E267-D57CC852C1B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CA93A7A-9499-F462-35C2-4E5C43052E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0BEF9C7E-DA0E-118B-CDFC-9D6541426AC6}"/>
              </a:ext>
            </a:extLst>
          </p:cNvPr>
          <p:cNvSpPr>
            <a:spLocks noGrp="1"/>
          </p:cNvSpPr>
          <p:nvPr>
            <p:ph type="title"/>
          </p:nvPr>
        </p:nvSpPr>
        <p:spPr>
          <a:xfrm>
            <a:off x="628650" y="365125"/>
            <a:ext cx="7886700" cy="1306443"/>
          </a:xfrm>
        </p:spPr>
        <p:txBody>
          <a:bodyPr>
            <a:normAutofit/>
          </a:bodyPr>
          <a:lstStyle/>
          <a:p>
            <a:r>
              <a:rPr lang="hr-HR" sz="3500"/>
              <a:t>Trgovina na veliko i trgovina na malo</a:t>
            </a:r>
          </a:p>
        </p:txBody>
      </p:sp>
      <p:pic>
        <p:nvPicPr>
          <p:cNvPr id="6" name="Picture 5">
            <a:extLst>
              <a:ext uri="{FF2B5EF4-FFF2-40B4-BE49-F238E27FC236}">
                <a16:creationId xmlns:a16="http://schemas.microsoft.com/office/drawing/2014/main" id="{CDFAD730-7296-C3EB-D697-BBC377AD83D8}"/>
              </a:ext>
            </a:extLst>
          </p:cNvPr>
          <p:cNvPicPr>
            <a:picLocks noChangeAspect="1"/>
          </p:cNvPicPr>
          <p:nvPr/>
        </p:nvPicPr>
        <p:blipFill>
          <a:blip r:embed="rId3"/>
          <a:srcRect l="32734" r="26703" b="-2"/>
          <a:stretch>
            <a:fillRect/>
          </a:stretch>
        </p:blipFill>
        <p:spPr>
          <a:xfrm>
            <a:off x="5991969" y="1904282"/>
            <a:ext cx="2567320" cy="4224808"/>
          </a:xfrm>
          <a:prstGeom prst="rect">
            <a:avLst/>
          </a:prstGeom>
        </p:spPr>
      </p:pic>
      <p:graphicFrame>
        <p:nvGraphicFramePr>
          <p:cNvPr id="5" name="Rezervirano mjesto sadržaja 2">
            <a:extLst>
              <a:ext uri="{FF2B5EF4-FFF2-40B4-BE49-F238E27FC236}">
                <a16:creationId xmlns:a16="http://schemas.microsoft.com/office/drawing/2014/main" id="{8CCE7519-8074-C110-A78B-8771E92A656C}"/>
              </a:ext>
            </a:extLst>
          </p:cNvPr>
          <p:cNvGraphicFramePr>
            <a:graphicFrameLocks noGrp="1"/>
          </p:cNvGraphicFramePr>
          <p:nvPr>
            <p:ph idx="1"/>
            <p:extLst>
              <p:ext uri="{D42A27DB-BD31-4B8C-83A1-F6EECF244321}">
                <p14:modId xmlns:p14="http://schemas.microsoft.com/office/powerpoint/2010/main" val="944965580"/>
              </p:ext>
            </p:extLst>
          </p:nvPr>
        </p:nvGraphicFramePr>
        <p:xfrm>
          <a:off x="628650" y="1825625"/>
          <a:ext cx="5036058" cy="430346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24774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E79F6D-D926-C07E-A58A-22B3C20E8F9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E689AF-2ADF-06F8-8CE0-AE8984B3B7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Naslov 1">
            <a:extLst>
              <a:ext uri="{FF2B5EF4-FFF2-40B4-BE49-F238E27FC236}">
                <a16:creationId xmlns:a16="http://schemas.microsoft.com/office/drawing/2014/main" id="{B8375698-5CB5-49E1-A976-8B66AB1887FB}"/>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4F9874D2-A292-F70D-CF88-63509CBF2C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zervirano mjesto sadržaja 2">
            <a:extLst>
              <a:ext uri="{FF2B5EF4-FFF2-40B4-BE49-F238E27FC236}">
                <a16:creationId xmlns:a16="http://schemas.microsoft.com/office/drawing/2014/main" id="{EDF5CBDC-6032-5BB4-B996-5DDBB5BAACAC}"/>
              </a:ext>
            </a:extLst>
          </p:cNvPr>
          <p:cNvSpPr>
            <a:spLocks noGrp="1"/>
          </p:cNvSpPr>
          <p:nvPr>
            <p:ph idx="1"/>
          </p:nvPr>
        </p:nvSpPr>
        <p:spPr>
          <a:xfrm>
            <a:off x="501777" y="1713949"/>
            <a:ext cx="7886700" cy="4925303"/>
          </a:xfrm>
        </p:spPr>
        <p:txBody>
          <a:bodyPr>
            <a:noAutofit/>
          </a:bodyPr>
          <a:lstStyle/>
          <a:p>
            <a:pPr algn="just">
              <a:lnSpc>
                <a:spcPct val="90000"/>
              </a:lnSpc>
            </a:pPr>
            <a:r>
              <a:rPr lang="hr-HR" sz="1800" b="1" dirty="0"/>
              <a:t>Da li svi naši proizvodi (strojevi za rudnike i građevinarstvo) mogu biti klasificirani pod 46.63.00?</a:t>
            </a:r>
          </a:p>
          <a:p>
            <a:pPr lvl="1" algn="just">
              <a:lnSpc>
                <a:spcPct val="90000"/>
              </a:lnSpc>
            </a:pPr>
            <a:r>
              <a:rPr lang="hr-HR" sz="1800" dirty="0"/>
              <a:t>Ako se prodaju samo strojevi za rudnike i građevinarstvo - da, svi proizvodi mogu biti u toj kategoriji. Ako se isporučuju i drugi proizvodi ili dodatne usluge (npr. dostava) - tada treba odabrati drugu odgovarajuću KPD oznaku za tu drugu uslugu koju pružate.</a:t>
            </a:r>
          </a:p>
          <a:p>
            <a:pPr algn="just">
              <a:lnSpc>
                <a:spcPct val="90000"/>
              </a:lnSpc>
            </a:pPr>
            <a:r>
              <a:rPr lang="hr-HR" sz="1800" b="1" dirty="0"/>
              <a:t>NKD 4690 - Nespecijalizirana trgovina na veliko (plus povezane djelatnosti) - Kako povezati artikle i usluge s KPD-om (građevinski strojevi, dijelovi, servis, najam strojeva, najam prostora, </a:t>
            </a:r>
            <a:r>
              <a:rPr lang="hr-HR" sz="1800" b="1" dirty="0" err="1"/>
              <a:t>prefakturirani</a:t>
            </a:r>
            <a:r>
              <a:rPr lang="hr-HR" sz="1800" b="1" dirty="0"/>
              <a:t> troškovi)?</a:t>
            </a:r>
          </a:p>
          <a:p>
            <a:pPr lvl="1" algn="just">
              <a:lnSpc>
                <a:spcPct val="90000"/>
              </a:lnSpc>
            </a:pPr>
            <a:r>
              <a:rPr lang="hr-HR" sz="1800" dirty="0"/>
              <a:t>Trgovina strojevima i dijelovima - odabrati odgovarajući KPD iz skupine 46.6.</a:t>
            </a:r>
          </a:p>
          <a:p>
            <a:pPr lvl="1" algn="just">
              <a:lnSpc>
                <a:spcPct val="90000"/>
              </a:lnSpc>
            </a:pPr>
            <a:r>
              <a:rPr lang="hr-HR" sz="1800" dirty="0"/>
              <a:t>Servis - odabrati odgovarajući KPD iz skupine 33.12 (Održavanje i popravak strojeva).</a:t>
            </a:r>
          </a:p>
          <a:p>
            <a:pPr lvl="1" algn="just">
              <a:lnSpc>
                <a:spcPct val="90000"/>
              </a:lnSpc>
            </a:pPr>
            <a:r>
              <a:rPr lang="hr-HR" sz="1800" dirty="0"/>
              <a:t>Najam strojeva - odabrati odgovarajući KPD iz skupine 77.3.</a:t>
            </a:r>
          </a:p>
          <a:p>
            <a:pPr lvl="1" algn="just">
              <a:lnSpc>
                <a:spcPct val="90000"/>
              </a:lnSpc>
            </a:pPr>
            <a:r>
              <a:rPr lang="hr-HR" sz="1800" dirty="0"/>
              <a:t>Najam poslovnog prostora - 68.20.02 ili 68.31.09 ovisno o tome radi li se o vlastitom ili tuđem poslovnom prostoru</a:t>
            </a:r>
          </a:p>
          <a:p>
            <a:pPr lvl="1" algn="just">
              <a:lnSpc>
                <a:spcPct val="90000"/>
              </a:lnSpc>
            </a:pPr>
            <a:r>
              <a:rPr lang="hr-HR" sz="1800" dirty="0" err="1"/>
              <a:t>Prefakturiranje</a:t>
            </a:r>
            <a:r>
              <a:rPr lang="hr-HR" sz="1800" dirty="0"/>
              <a:t> - koristi se KPD oznaka proizvoda na koji se odnose </a:t>
            </a:r>
            <a:r>
              <a:rPr lang="hr-HR" sz="1800" dirty="0" err="1"/>
              <a:t>prefakturirani</a:t>
            </a:r>
            <a:r>
              <a:rPr lang="hr-HR" sz="1800" dirty="0"/>
              <a:t> troškovi. </a:t>
            </a:r>
          </a:p>
        </p:txBody>
      </p:sp>
    </p:spTree>
    <p:extLst>
      <p:ext uri="{BB962C8B-B14F-4D97-AF65-F5344CB8AC3E}">
        <p14:creationId xmlns:p14="http://schemas.microsoft.com/office/powerpoint/2010/main" val="1177227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19797" y="586855"/>
            <a:ext cx="3172575" cy="3387497"/>
          </a:xfrm>
        </p:spPr>
        <p:txBody>
          <a:bodyPr anchor="b">
            <a:normAutofit/>
          </a:bodyPr>
          <a:lstStyle/>
          <a:p>
            <a:pPr algn="r"/>
            <a:r>
              <a:rPr lang="hr-HR" sz="3500">
                <a:solidFill>
                  <a:srgbClr val="FFFFFF"/>
                </a:solidFill>
              </a:rPr>
              <a:t>Što donosi fiskalizacija 2.0?</a:t>
            </a:r>
          </a:p>
        </p:txBody>
      </p:sp>
      <p:sp>
        <p:nvSpPr>
          <p:cNvPr id="3" name="Content Placeholder 2"/>
          <p:cNvSpPr>
            <a:spLocks noGrp="1"/>
          </p:cNvSpPr>
          <p:nvPr>
            <p:ph idx="1"/>
          </p:nvPr>
        </p:nvSpPr>
        <p:spPr>
          <a:xfrm>
            <a:off x="4396602" y="649480"/>
            <a:ext cx="4426554" cy="5546047"/>
          </a:xfrm>
        </p:spPr>
        <p:txBody>
          <a:bodyPr anchor="ctr">
            <a:normAutofit/>
          </a:bodyPr>
          <a:lstStyle/>
          <a:p>
            <a:r>
              <a:rPr lang="hr-HR" sz="2400" dirty="0"/>
              <a:t>Uvodi se obvezna razmjena </a:t>
            </a:r>
            <a:r>
              <a:rPr lang="hr-HR" sz="2400" dirty="0" err="1"/>
              <a:t>eRačuna</a:t>
            </a:r>
            <a:r>
              <a:rPr lang="hr-HR" sz="2400" dirty="0"/>
              <a:t> u domaćim transakcijama (B2B i B2G)</a:t>
            </a:r>
          </a:p>
          <a:p>
            <a:r>
              <a:rPr lang="hr-HR" sz="2400" dirty="0"/>
              <a:t>Fiskalizacija </a:t>
            </a:r>
            <a:r>
              <a:rPr lang="hr-HR" sz="2400" dirty="0" err="1"/>
              <a:t>eRačuna</a:t>
            </a:r>
            <a:r>
              <a:rPr lang="hr-HR" sz="2400" dirty="0"/>
              <a:t> – slanje podataka Poreznoj upravi u stvarnom vremenu</a:t>
            </a:r>
          </a:p>
          <a:p>
            <a:r>
              <a:rPr lang="hr-HR" sz="2400" dirty="0" err="1"/>
              <a:t>eIzvještavanje</a:t>
            </a:r>
            <a:r>
              <a:rPr lang="hr-HR" sz="2400" dirty="0"/>
              <a:t> o naplatama i odbijanjima</a:t>
            </a:r>
          </a:p>
          <a:p>
            <a:r>
              <a:rPr lang="hr-HR" sz="2400" dirty="0"/>
              <a:t>+ fiskalizacija svih B2C računa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45EFD3-7AED-AF50-44C4-338A4250540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A50C651-7A05-64FF-3436-176B5845C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Naslov 1">
            <a:extLst>
              <a:ext uri="{FF2B5EF4-FFF2-40B4-BE49-F238E27FC236}">
                <a16:creationId xmlns:a16="http://schemas.microsoft.com/office/drawing/2014/main" id="{EF2E0548-BE8A-9A56-C474-1EA1865F436F}"/>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19167DA0-804D-3A6B-76F5-8814BE2C78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zervirano mjesto sadržaja 2">
            <a:extLst>
              <a:ext uri="{FF2B5EF4-FFF2-40B4-BE49-F238E27FC236}">
                <a16:creationId xmlns:a16="http://schemas.microsoft.com/office/drawing/2014/main" id="{D6410B4A-2976-D706-FC79-6E242FC56491}"/>
              </a:ext>
            </a:extLst>
          </p:cNvPr>
          <p:cNvSpPr>
            <a:spLocks noGrp="1"/>
          </p:cNvSpPr>
          <p:nvPr>
            <p:ph idx="1"/>
          </p:nvPr>
        </p:nvSpPr>
        <p:spPr>
          <a:xfrm>
            <a:off x="501777" y="1713949"/>
            <a:ext cx="7886700" cy="4925303"/>
          </a:xfrm>
        </p:spPr>
        <p:txBody>
          <a:bodyPr>
            <a:noAutofit/>
          </a:bodyPr>
          <a:lstStyle/>
          <a:p>
            <a:pPr algn="just">
              <a:lnSpc>
                <a:spcPct val="90000"/>
              </a:lnSpc>
            </a:pPr>
            <a:r>
              <a:rPr lang="hr-HR" sz="1800" b="1" dirty="0"/>
              <a:t>NKD 46.34 - Trgovina na veliko pićima?</a:t>
            </a:r>
          </a:p>
          <a:p>
            <a:pPr lvl="1" algn="just">
              <a:lnSpc>
                <a:spcPct val="90000"/>
              </a:lnSpc>
            </a:pPr>
            <a:r>
              <a:rPr lang="hr-HR" sz="1800" dirty="0"/>
              <a:t>Potrebno je razlikovati Usluge trgovine na veliko, uz naplatu ili na osnovi ugovora (šifre od 46.11.01-46.19.00) od Usluge trgovine na veliko (46.21.11-46.90.00). U prvom slučaju radi se o trgovini na veliko za tuđi račun, odnosno trgovac nije vlasnik robe koja je predmet trgovine, dok se u drugom slučaju radi o trgovini na veliko za vlastiti račun i trgovac je ujedno i vlasnik robe kojom se trguje. </a:t>
            </a:r>
          </a:p>
          <a:p>
            <a:pPr algn="just">
              <a:lnSpc>
                <a:spcPct val="90000"/>
              </a:lnSpc>
            </a:pPr>
            <a:r>
              <a:rPr lang="hr-HR" sz="1800" b="1" dirty="0"/>
              <a:t>Obrt obavlja popravke automobila i prodaje rezervne dijelove, ali nije registriran za trgovinu. Treba li posebna šifra za rezervne dijelove??</a:t>
            </a:r>
          </a:p>
          <a:p>
            <a:pPr lvl="1" algn="just">
              <a:lnSpc>
                <a:spcPct val="90000"/>
              </a:lnSpc>
            </a:pPr>
            <a:r>
              <a:rPr lang="hr-HR" sz="1800" dirty="0"/>
              <a:t>Ako se rezervni dijelovi iskazuju kao zasebna stavka na </a:t>
            </a:r>
            <a:r>
              <a:rPr lang="hr-HR" sz="1800" dirty="0" err="1"/>
              <a:t>eRačunu</a:t>
            </a:r>
            <a:r>
              <a:rPr lang="hr-HR" sz="1800" dirty="0"/>
              <a:t>, treba koristiti KPD oznaku iz područja trgovine (NKD G), neovisno o registraciji za trgovinu. </a:t>
            </a:r>
          </a:p>
          <a:p>
            <a:pPr algn="just">
              <a:lnSpc>
                <a:spcPct val="90000"/>
              </a:lnSpc>
            </a:pPr>
            <a:r>
              <a:rPr lang="hr-HR" sz="1800" b="1" dirty="0"/>
              <a:t>Koju šifru koristiti za trgovinu na malo preko interneta?</a:t>
            </a:r>
          </a:p>
          <a:p>
            <a:pPr lvl="1" algn="just">
              <a:lnSpc>
                <a:spcPct val="90000"/>
              </a:lnSpc>
            </a:pPr>
            <a:r>
              <a:rPr lang="hr-HR" sz="1800" dirty="0"/>
              <a:t>za trgovinu na malo putem interneta potrebno je odabrati KPD po vrsti proizvoda kojim se trguje.</a:t>
            </a:r>
          </a:p>
        </p:txBody>
      </p:sp>
    </p:spTree>
    <p:extLst>
      <p:ext uri="{BB962C8B-B14F-4D97-AF65-F5344CB8AC3E}">
        <p14:creationId xmlns:p14="http://schemas.microsoft.com/office/powerpoint/2010/main" val="12452801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2D90484-D66F-8815-37E5-F387C097AEC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DD093CD-EC1B-1088-CA3D-4FC3B1F278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Naslov 1">
            <a:extLst>
              <a:ext uri="{FF2B5EF4-FFF2-40B4-BE49-F238E27FC236}">
                <a16:creationId xmlns:a16="http://schemas.microsoft.com/office/drawing/2014/main" id="{1B8A8005-D793-EE78-2FAE-EF7B831BA82A}"/>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1EFDB0C2-4905-345B-4996-F0A6037FB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zervirano mjesto sadržaja 2">
            <a:extLst>
              <a:ext uri="{FF2B5EF4-FFF2-40B4-BE49-F238E27FC236}">
                <a16:creationId xmlns:a16="http://schemas.microsoft.com/office/drawing/2014/main" id="{7F17905D-D359-A9F7-FAD1-B398801D239D}"/>
              </a:ext>
            </a:extLst>
          </p:cNvPr>
          <p:cNvSpPr>
            <a:spLocks noGrp="1"/>
          </p:cNvSpPr>
          <p:nvPr>
            <p:ph idx="1"/>
          </p:nvPr>
        </p:nvSpPr>
        <p:spPr>
          <a:xfrm>
            <a:off x="501777" y="1713949"/>
            <a:ext cx="7886700" cy="4925303"/>
          </a:xfrm>
        </p:spPr>
        <p:txBody>
          <a:bodyPr>
            <a:noAutofit/>
          </a:bodyPr>
          <a:lstStyle/>
          <a:p>
            <a:pPr algn="just">
              <a:lnSpc>
                <a:spcPct val="90000"/>
              </a:lnSpc>
            </a:pPr>
            <a:r>
              <a:rPr lang="hr-HR" sz="1800" b="1" dirty="0"/>
              <a:t>Klasifikacija </a:t>
            </a:r>
            <a:r>
              <a:rPr lang="hr-HR" sz="1800" b="1" dirty="0" err="1"/>
              <a:t>prefakturiranja</a:t>
            </a:r>
            <a:r>
              <a:rPr lang="hr-HR" sz="1800" b="1" dirty="0"/>
              <a:t> usluga u pomorskoj djelatnosti (suh vez, charter, agencijska provizija)?</a:t>
            </a:r>
          </a:p>
          <a:p>
            <a:pPr lvl="1" algn="just">
              <a:lnSpc>
                <a:spcPct val="90000"/>
              </a:lnSpc>
            </a:pPr>
            <a:r>
              <a:rPr lang="hr-HR" sz="1800" dirty="0" err="1"/>
              <a:t>Prefakturiranje</a:t>
            </a:r>
            <a:r>
              <a:rPr lang="hr-HR" sz="1800" dirty="0"/>
              <a:t> pratećih usluga suhog veza: 52.22.09</a:t>
            </a:r>
          </a:p>
          <a:p>
            <a:pPr lvl="1" algn="just">
              <a:lnSpc>
                <a:spcPct val="90000"/>
              </a:lnSpc>
            </a:pPr>
            <a:r>
              <a:rPr lang="hr-HR" sz="1800" dirty="0" err="1"/>
              <a:t>Prefakturiranje</a:t>
            </a:r>
            <a:r>
              <a:rPr lang="hr-HR" sz="1800" dirty="0"/>
              <a:t> usluga (Internet) i materijala u charteru: 52.22.09</a:t>
            </a:r>
          </a:p>
          <a:p>
            <a:pPr lvl="1" algn="just">
              <a:lnSpc>
                <a:spcPct val="90000"/>
              </a:lnSpc>
            </a:pPr>
            <a:r>
              <a:rPr lang="hr-HR" sz="1800" dirty="0"/>
              <a:t>Agencijska provizija za posredovanje u smještaju: 52.32.00</a:t>
            </a:r>
          </a:p>
          <a:p>
            <a:pPr lvl="1" algn="just">
              <a:lnSpc>
                <a:spcPct val="90000"/>
              </a:lnSpc>
            </a:pPr>
            <a:r>
              <a:rPr lang="hr-HR" sz="1800" dirty="0"/>
              <a:t>Napomena: </a:t>
            </a:r>
            <a:r>
              <a:rPr lang="hr-HR" sz="1800" dirty="0" err="1"/>
              <a:t>Prefakturiranje</a:t>
            </a:r>
            <a:r>
              <a:rPr lang="hr-HR" sz="1800" dirty="0"/>
              <a:t> se vezuje uz stvarnu uslugu/dobro, a ne predstavlja novi proizvod.</a:t>
            </a:r>
          </a:p>
          <a:p>
            <a:pPr algn="just">
              <a:lnSpc>
                <a:spcPct val="90000"/>
              </a:lnSpc>
            </a:pPr>
            <a:r>
              <a:rPr lang="hr-HR" sz="1800" b="1" dirty="0"/>
              <a:t>Koju šifru koristiti za iznajmljivanje stanova?</a:t>
            </a:r>
          </a:p>
          <a:p>
            <a:pPr lvl="1" algn="just">
              <a:lnSpc>
                <a:spcPct val="90000"/>
              </a:lnSpc>
            </a:pPr>
            <a:r>
              <a:rPr lang="hr-HR" sz="1800" dirty="0"/>
              <a:t>Za iznajmljivanje stanova koristi se KPD oznaka 68.20.01 - Usluge iznajmljivanja i upravljanja vlastitim stambenim nekretninama ili stambenim nekretninama uzetim u zakup (leasing). </a:t>
            </a:r>
          </a:p>
          <a:p>
            <a:pPr algn="just">
              <a:lnSpc>
                <a:spcPct val="90000"/>
              </a:lnSpc>
            </a:pPr>
            <a:r>
              <a:rPr lang="hr-HR" sz="1800" b="1" dirty="0"/>
              <a:t>Koja KPD oznaka se koristi za zakup poljoprivrednog zemljišta?</a:t>
            </a:r>
          </a:p>
          <a:p>
            <a:pPr lvl="1" algn="just">
              <a:lnSpc>
                <a:spcPct val="90000"/>
              </a:lnSpc>
            </a:pPr>
            <a:r>
              <a:rPr lang="hr-HR" sz="1800" dirty="0"/>
              <a:t>Za zakup </a:t>
            </a:r>
            <a:r>
              <a:rPr lang="hr-HR" sz="1800" dirty="0" err="1"/>
              <a:t>poljoprivrednosg</a:t>
            </a:r>
            <a:r>
              <a:rPr lang="hr-HR" sz="1800" dirty="0"/>
              <a:t> zemljišta koristi se KPD oznaka 68.20.02 - Usluge iznajmljivanja i upravljanja vlastitim nestambenim nekretninama ili nestambenim nekretninama uzetim u zakup (</a:t>
            </a:r>
            <a:r>
              <a:rPr lang="hr-HR" sz="1800" dirty="0" err="1"/>
              <a:t>leasnig</a:t>
            </a:r>
            <a:r>
              <a:rPr lang="hr-HR" sz="1800" dirty="0"/>
              <a:t>).</a:t>
            </a:r>
          </a:p>
        </p:txBody>
      </p:sp>
    </p:spTree>
    <p:extLst>
      <p:ext uri="{BB962C8B-B14F-4D97-AF65-F5344CB8AC3E}">
        <p14:creationId xmlns:p14="http://schemas.microsoft.com/office/powerpoint/2010/main" val="34138183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6FE2E1-768B-A048-26B1-1F3FBA19E42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95235E4-A26A-B056-1C70-4A2BAD3785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Naslov 1">
            <a:extLst>
              <a:ext uri="{FF2B5EF4-FFF2-40B4-BE49-F238E27FC236}">
                <a16:creationId xmlns:a16="http://schemas.microsoft.com/office/drawing/2014/main" id="{00F36F3E-061F-3B10-D8ED-DA988B8ECEC5}"/>
              </a:ext>
            </a:extLst>
          </p:cNvPr>
          <p:cNvSpPr>
            <a:spLocks noGrp="1"/>
          </p:cNvSpPr>
          <p:nvPr>
            <p:ph type="title"/>
          </p:nvPr>
        </p:nvSpPr>
        <p:spPr>
          <a:xfrm>
            <a:off x="755523" y="182172"/>
            <a:ext cx="7886700" cy="1270699"/>
          </a:xfrm>
        </p:spPr>
        <p:txBody>
          <a:bodyPr>
            <a:normAutofit/>
          </a:bodyPr>
          <a:lstStyle/>
          <a:p>
            <a:r>
              <a:rPr lang="hr-HR" sz="4700" dirty="0"/>
              <a:t>Pitanja i odgovori</a:t>
            </a:r>
          </a:p>
        </p:txBody>
      </p:sp>
      <p:sp>
        <p:nvSpPr>
          <p:cNvPr id="10" name="sketch line">
            <a:extLst>
              <a:ext uri="{FF2B5EF4-FFF2-40B4-BE49-F238E27FC236}">
                <a16:creationId xmlns:a16="http://schemas.microsoft.com/office/drawing/2014/main" id="{D2BDFCBD-114D-5535-7C32-664B3B403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Rezervirano mjesto sadržaja 2">
            <a:extLst>
              <a:ext uri="{FF2B5EF4-FFF2-40B4-BE49-F238E27FC236}">
                <a16:creationId xmlns:a16="http://schemas.microsoft.com/office/drawing/2014/main" id="{2830CF2E-7E20-ACEC-F840-EE2D1BDCAA9B}"/>
              </a:ext>
            </a:extLst>
          </p:cNvPr>
          <p:cNvSpPr>
            <a:spLocks noGrp="1"/>
          </p:cNvSpPr>
          <p:nvPr>
            <p:ph idx="1"/>
          </p:nvPr>
        </p:nvSpPr>
        <p:spPr>
          <a:xfrm>
            <a:off x="501777" y="1713949"/>
            <a:ext cx="7886700" cy="4925303"/>
          </a:xfrm>
        </p:spPr>
        <p:txBody>
          <a:bodyPr>
            <a:noAutofit/>
          </a:bodyPr>
          <a:lstStyle/>
          <a:p>
            <a:pPr algn="just">
              <a:lnSpc>
                <a:spcPct val="90000"/>
              </a:lnSpc>
            </a:pPr>
            <a:r>
              <a:rPr lang="hr-HR" sz="1800" b="1" dirty="0"/>
              <a:t>Može li </a:t>
            </a:r>
            <a:r>
              <a:rPr lang="hr-HR" sz="1800" b="1" dirty="0" err="1"/>
              <a:t>prefakturirani</a:t>
            </a:r>
            <a:r>
              <a:rPr lang="hr-HR" sz="1800" b="1" dirty="0"/>
              <a:t> trošak objave u tiskovinama, TV i radiju ići pod istom šifrom kao i ugovorena reklama?</a:t>
            </a:r>
          </a:p>
          <a:p>
            <a:pPr lvl="1" algn="just">
              <a:lnSpc>
                <a:spcPct val="90000"/>
              </a:lnSpc>
            </a:pPr>
            <a:r>
              <a:rPr lang="hr-HR" sz="1800" dirty="0"/>
              <a:t>Da, koristi se KPD oznaka za ugovorenu reklamu, npr. 73.11.01 - Usluge reklamnih agencija.</a:t>
            </a:r>
          </a:p>
          <a:p>
            <a:pPr algn="just">
              <a:lnSpc>
                <a:spcPct val="90000"/>
              </a:lnSpc>
            </a:pPr>
            <a:r>
              <a:rPr lang="hr-HR" sz="1800" b="1" dirty="0"/>
              <a:t>Koju šifru koristiti kod </a:t>
            </a:r>
            <a:r>
              <a:rPr lang="hr-HR" sz="1800" b="1" dirty="0" err="1"/>
              <a:t>prefakturiranja</a:t>
            </a:r>
            <a:r>
              <a:rPr lang="hr-HR" sz="1800" b="1" dirty="0"/>
              <a:t> troškova sestrinskoj firmi (putni troškovi, dnevnice, smještaj, sate rada)?</a:t>
            </a:r>
          </a:p>
          <a:p>
            <a:pPr lvl="1" algn="just">
              <a:lnSpc>
                <a:spcPct val="90000"/>
              </a:lnSpc>
            </a:pPr>
            <a:r>
              <a:rPr lang="hr-HR" sz="1800" dirty="0"/>
              <a:t>U ovom slučaju, kada se radi o uslugama koje pripadaju NKD području O - Administrativne i pomoćne usluge, koristi se pripadajuća KPD oznaka iz tog područja. </a:t>
            </a:r>
          </a:p>
          <a:p>
            <a:pPr algn="just">
              <a:lnSpc>
                <a:spcPct val="90000"/>
              </a:lnSpc>
            </a:pPr>
            <a:r>
              <a:rPr lang="hr-HR" sz="1800" b="1" dirty="0"/>
              <a:t>Kako klasificirati sistematske preglede koji sadrže više usluga (specijalistički pregledi, laboratorij, radiologija)? Može li se koristiti jedinstvena šifra 86.22.02 - Ostale specijalističke medicinske usluge?</a:t>
            </a:r>
          </a:p>
          <a:p>
            <a:pPr lvl="1" algn="just">
              <a:lnSpc>
                <a:spcPct val="90000"/>
              </a:lnSpc>
            </a:pPr>
            <a:r>
              <a:rPr lang="hr-HR" sz="1800" dirty="0"/>
              <a:t>Ako su stavke na računu iskazane pojedinačno - svaka mora imati svoju KPD oznaku. Ako se radi o jedinstvenoj usluzi (paketu) - dovoljno je koristiti oznaku 86.22.02, uz opis sadržaja paketa u polju naziva artikla.</a:t>
            </a:r>
          </a:p>
        </p:txBody>
      </p:sp>
    </p:spTree>
    <p:extLst>
      <p:ext uri="{BB962C8B-B14F-4D97-AF65-F5344CB8AC3E}">
        <p14:creationId xmlns:p14="http://schemas.microsoft.com/office/powerpoint/2010/main" val="9370816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hr-HR" sz="4100">
                <a:solidFill>
                  <a:srgbClr val="FFFFFF"/>
                </a:solidFill>
              </a:rPr>
              <a:t>Preporuke za obveznike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r>
              <a:rPr dirty="0"/>
              <a:t>✔ Do </a:t>
            </a:r>
            <a:r>
              <a:rPr dirty="0" err="1"/>
              <a:t>kraja</a:t>
            </a:r>
            <a:r>
              <a:rPr dirty="0"/>
              <a:t> 2025. </a:t>
            </a:r>
            <a:r>
              <a:rPr dirty="0" err="1"/>
              <a:t>uskladiti</a:t>
            </a:r>
            <a:r>
              <a:rPr dirty="0"/>
              <a:t> </a:t>
            </a:r>
            <a:r>
              <a:rPr dirty="0" err="1"/>
              <a:t>šifrarnik</a:t>
            </a:r>
            <a:r>
              <a:rPr dirty="0"/>
              <a:t> </a:t>
            </a:r>
            <a:r>
              <a:rPr dirty="0" err="1"/>
              <a:t>roba</a:t>
            </a:r>
            <a:r>
              <a:rPr dirty="0"/>
              <a:t> </a:t>
            </a:r>
            <a:r>
              <a:rPr dirty="0" err="1"/>
              <a:t>i</a:t>
            </a:r>
            <a:r>
              <a:rPr dirty="0"/>
              <a:t> </a:t>
            </a:r>
            <a:r>
              <a:rPr dirty="0" err="1"/>
              <a:t>usluga</a:t>
            </a:r>
            <a:r>
              <a:rPr dirty="0"/>
              <a:t> s KPD 2025</a:t>
            </a:r>
          </a:p>
          <a:p>
            <a:r>
              <a:rPr dirty="0"/>
              <a:t>✔ </a:t>
            </a:r>
            <a:r>
              <a:rPr dirty="0" err="1"/>
              <a:t>Provjeriti</a:t>
            </a:r>
            <a:r>
              <a:rPr dirty="0"/>
              <a:t> </a:t>
            </a:r>
            <a:r>
              <a:rPr dirty="0" err="1"/>
              <a:t>ispravnost</a:t>
            </a:r>
            <a:r>
              <a:rPr dirty="0"/>
              <a:t> </a:t>
            </a:r>
            <a:r>
              <a:rPr dirty="0" err="1"/>
              <a:t>šifri</a:t>
            </a:r>
            <a:r>
              <a:rPr dirty="0"/>
              <a:t> (</a:t>
            </a:r>
            <a:r>
              <a:rPr dirty="0" err="1"/>
              <a:t>najmanje</a:t>
            </a:r>
            <a:r>
              <a:rPr dirty="0"/>
              <a:t> 6 </a:t>
            </a:r>
            <a:r>
              <a:rPr dirty="0" err="1"/>
              <a:t>znamenki</a:t>
            </a:r>
            <a:r>
              <a:rPr dirty="0"/>
              <a:t>)</a:t>
            </a:r>
          </a:p>
          <a:p>
            <a:r>
              <a:rPr dirty="0"/>
              <a:t>✔ </a:t>
            </a:r>
            <a:r>
              <a:rPr dirty="0" err="1"/>
              <a:t>Testirati</a:t>
            </a:r>
            <a:r>
              <a:rPr dirty="0"/>
              <a:t> </a:t>
            </a:r>
            <a:r>
              <a:rPr dirty="0" err="1"/>
              <a:t>izdavanje</a:t>
            </a:r>
            <a:r>
              <a:rPr dirty="0"/>
              <a:t> </a:t>
            </a:r>
            <a:r>
              <a:rPr dirty="0" err="1"/>
              <a:t>i</a:t>
            </a:r>
            <a:r>
              <a:rPr dirty="0"/>
              <a:t> </a:t>
            </a:r>
            <a:r>
              <a:rPr dirty="0" err="1"/>
              <a:t>zaprimanje</a:t>
            </a:r>
            <a:r>
              <a:rPr dirty="0"/>
              <a:t> </a:t>
            </a:r>
            <a:r>
              <a:rPr dirty="0" err="1"/>
              <a:t>eRačuna</a:t>
            </a:r>
            <a:r>
              <a:rPr dirty="0"/>
              <a:t> u pilot </a:t>
            </a:r>
            <a:r>
              <a:rPr dirty="0" err="1"/>
              <a:t>sustavu</a:t>
            </a:r>
            <a:endParaRPr dirty="0"/>
          </a:p>
          <a:p>
            <a:r>
              <a:rPr dirty="0"/>
              <a:t>✔ Za </a:t>
            </a:r>
            <a:r>
              <a:rPr dirty="0" err="1"/>
              <a:t>pomoć</a:t>
            </a:r>
            <a:r>
              <a:rPr dirty="0"/>
              <a:t> </a:t>
            </a:r>
            <a:r>
              <a:rPr dirty="0" err="1"/>
              <a:t>kontaktirati</a:t>
            </a:r>
            <a:r>
              <a:rPr dirty="0"/>
              <a:t> KPD@dzs.hr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hr-HR" sz="4700"/>
              <a:t>Zaključak</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sX0" fmla="*/ 0 w 8140446"/>
              <a:gd name="csY0" fmla="*/ 0 h 18288"/>
              <a:gd name="csX1" fmla="*/ 434157 w 8140446"/>
              <a:gd name="csY1" fmla="*/ 0 h 18288"/>
              <a:gd name="csX2" fmla="*/ 1193932 w 8140446"/>
              <a:gd name="csY2" fmla="*/ 0 h 18288"/>
              <a:gd name="csX3" fmla="*/ 1628089 w 8140446"/>
              <a:gd name="csY3" fmla="*/ 0 h 18288"/>
              <a:gd name="csX4" fmla="*/ 2225055 w 8140446"/>
              <a:gd name="csY4" fmla="*/ 0 h 18288"/>
              <a:gd name="csX5" fmla="*/ 3066235 w 8140446"/>
              <a:gd name="csY5" fmla="*/ 0 h 18288"/>
              <a:gd name="csX6" fmla="*/ 3744605 w 8140446"/>
              <a:gd name="csY6" fmla="*/ 0 h 18288"/>
              <a:gd name="csX7" fmla="*/ 4504380 w 8140446"/>
              <a:gd name="csY7" fmla="*/ 0 h 18288"/>
              <a:gd name="csX8" fmla="*/ 5101346 w 8140446"/>
              <a:gd name="csY8" fmla="*/ 0 h 18288"/>
              <a:gd name="csX9" fmla="*/ 5779717 w 8140446"/>
              <a:gd name="csY9" fmla="*/ 0 h 18288"/>
              <a:gd name="csX10" fmla="*/ 6620896 w 8140446"/>
              <a:gd name="csY10" fmla="*/ 0 h 18288"/>
              <a:gd name="csX11" fmla="*/ 7136458 w 8140446"/>
              <a:gd name="csY11" fmla="*/ 0 h 18288"/>
              <a:gd name="csX12" fmla="*/ 8140446 w 8140446"/>
              <a:gd name="csY12" fmla="*/ 0 h 18288"/>
              <a:gd name="csX13" fmla="*/ 8140446 w 8140446"/>
              <a:gd name="csY13" fmla="*/ 18288 h 18288"/>
              <a:gd name="csX14" fmla="*/ 7543480 w 8140446"/>
              <a:gd name="csY14" fmla="*/ 18288 h 18288"/>
              <a:gd name="csX15" fmla="*/ 7109323 w 8140446"/>
              <a:gd name="csY15" fmla="*/ 18288 h 18288"/>
              <a:gd name="csX16" fmla="*/ 6430952 w 8140446"/>
              <a:gd name="csY16" fmla="*/ 18288 h 18288"/>
              <a:gd name="csX17" fmla="*/ 5915391 w 8140446"/>
              <a:gd name="csY17" fmla="*/ 18288 h 18288"/>
              <a:gd name="csX18" fmla="*/ 5237020 w 8140446"/>
              <a:gd name="csY18" fmla="*/ 18288 h 18288"/>
              <a:gd name="csX19" fmla="*/ 4558650 w 8140446"/>
              <a:gd name="csY19" fmla="*/ 18288 h 18288"/>
              <a:gd name="csX20" fmla="*/ 3880279 w 8140446"/>
              <a:gd name="csY20" fmla="*/ 18288 h 18288"/>
              <a:gd name="csX21" fmla="*/ 3201909 w 8140446"/>
              <a:gd name="csY21" fmla="*/ 18288 h 18288"/>
              <a:gd name="csX22" fmla="*/ 2604943 w 8140446"/>
              <a:gd name="csY22" fmla="*/ 18288 h 18288"/>
              <a:gd name="csX23" fmla="*/ 1845168 w 8140446"/>
              <a:gd name="csY23" fmla="*/ 18288 h 18288"/>
              <a:gd name="csX24" fmla="*/ 1166797 w 8140446"/>
              <a:gd name="csY24" fmla="*/ 18288 h 18288"/>
              <a:gd name="csX25" fmla="*/ 0 w 8140446"/>
              <a:gd name="csY25" fmla="*/ 18288 h 18288"/>
              <a:gd name="csX26" fmla="*/ 0 w 8140446"/>
              <a:gd name="csY2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marL="0" indent="0">
              <a:buNone/>
            </a:pPr>
            <a:r>
              <a:rPr lang="hr-HR" sz="1900" dirty="0"/>
              <a:t>Fiskalizacija 2.0 donosi:</a:t>
            </a:r>
          </a:p>
          <a:p>
            <a:pPr lvl="1"/>
            <a:r>
              <a:rPr lang="hr-HR" sz="1500" dirty="0"/>
              <a:t>Transparentnije i brže poslovanje</a:t>
            </a:r>
          </a:p>
          <a:p>
            <a:pPr lvl="1"/>
            <a:r>
              <a:rPr lang="hr-HR" sz="1500" dirty="0"/>
              <a:t>Jedinstvenu klasifikaciju proizvoda i usluga</a:t>
            </a:r>
          </a:p>
          <a:p>
            <a:pPr lvl="1"/>
            <a:r>
              <a:rPr lang="hr-HR" sz="1500" dirty="0"/>
              <a:t>Postupno uvođenje (2025.–2027.)</a:t>
            </a:r>
          </a:p>
          <a:p>
            <a:endParaRPr lang="hr-HR" sz="1900" dirty="0"/>
          </a:p>
          <a:p>
            <a:pPr marL="0" indent="0">
              <a:buNone/>
            </a:pPr>
            <a:r>
              <a:rPr lang="hr-HR" sz="1900" dirty="0"/>
              <a:t>➡️ Pravovremena priprema olakšava poslovanje i smanjuje rizik od grešaka u </a:t>
            </a:r>
            <a:r>
              <a:rPr lang="hr-HR" sz="1900" dirty="0" err="1"/>
              <a:t>eRačunima</a:t>
            </a:r>
            <a:r>
              <a:rPr lang="hr-HR" sz="1900"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Rezervirano mjesto sadržaja 2">
            <a:extLst>
              <a:ext uri="{FF2B5EF4-FFF2-40B4-BE49-F238E27FC236}">
                <a16:creationId xmlns:a16="http://schemas.microsoft.com/office/drawing/2014/main" id="{51B50A52-4083-3496-7CA6-FD257ED6C1F2}"/>
              </a:ext>
            </a:extLst>
          </p:cNvPr>
          <p:cNvSpPr>
            <a:spLocks noGrp="1"/>
          </p:cNvSpPr>
          <p:nvPr>
            <p:ph idx="1"/>
          </p:nvPr>
        </p:nvSpPr>
        <p:spPr>
          <a:xfrm>
            <a:off x="628650" y="1825625"/>
            <a:ext cx="4168866" cy="4351338"/>
          </a:xfrm>
        </p:spPr>
        <p:txBody>
          <a:bodyPr>
            <a:normAutofit/>
          </a:bodyPr>
          <a:lstStyle/>
          <a:p>
            <a:pPr marL="0" indent="0">
              <a:buNone/>
            </a:pPr>
            <a:r>
              <a:rPr lang="hr-HR" sz="6000" dirty="0"/>
              <a:t>Vaša pitanja i odgovori!</a:t>
            </a: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2624479"/>
            <a:ext cx="609320"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85863" y="1516981"/>
            <a:ext cx="2387600" cy="17907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0"/>
            <a:ext cx="1736438"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79347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54162" y="4112081"/>
            <a:ext cx="889838"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4565205" y="4145122"/>
            <a:ext cx="3062574"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4962670"/>
            <a:ext cx="1982514"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7046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hr-HR" sz="3500">
                <a:solidFill>
                  <a:srgbClr val="FFFFFF"/>
                </a:solidFill>
              </a:rPr>
              <a:t>Vremenska crta</a:t>
            </a:r>
          </a:p>
        </p:txBody>
      </p:sp>
      <p:graphicFrame>
        <p:nvGraphicFramePr>
          <p:cNvPr id="5" name="Content Placeholder 2">
            <a:extLst>
              <a:ext uri="{FF2B5EF4-FFF2-40B4-BE49-F238E27FC236}">
                <a16:creationId xmlns:a16="http://schemas.microsoft.com/office/drawing/2014/main" id="{EC59B581-6796-0C80-DD4D-51AB4833A2F5}"/>
              </a:ext>
            </a:extLst>
          </p:cNvPr>
          <p:cNvGraphicFramePr>
            <a:graphicFrameLocks noGrp="1"/>
          </p:cNvGraphicFramePr>
          <p:nvPr>
            <p:ph idx="1"/>
            <p:extLst>
              <p:ext uri="{D42A27DB-BD31-4B8C-83A1-F6EECF244321}">
                <p14:modId xmlns:p14="http://schemas.microsoft.com/office/powerpoint/2010/main" val="1056715300"/>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7E6EB688-155E-110C-114F-237FBD4846AC}"/>
              </a:ext>
            </a:extLst>
          </p:cNvPr>
          <p:cNvSpPr>
            <a:spLocks noGrp="1"/>
          </p:cNvSpPr>
          <p:nvPr>
            <p:ph type="title"/>
          </p:nvPr>
        </p:nvSpPr>
        <p:spPr>
          <a:xfrm>
            <a:off x="1028699" y="294538"/>
            <a:ext cx="7421963" cy="1033669"/>
          </a:xfrm>
        </p:spPr>
        <p:txBody>
          <a:bodyPr>
            <a:normAutofit/>
          </a:bodyPr>
          <a:lstStyle/>
          <a:p>
            <a:r>
              <a:rPr lang="hr-HR" sz="3200">
                <a:solidFill>
                  <a:srgbClr val="FFFFFF"/>
                </a:solidFill>
              </a:rPr>
              <a:t>Klasifikacija proizvoda i usluga (KPD 2025)</a:t>
            </a:r>
          </a:p>
        </p:txBody>
      </p:sp>
      <p:sp>
        <p:nvSpPr>
          <p:cNvPr id="3" name="Rezervirano mjesto sadržaja 2">
            <a:extLst>
              <a:ext uri="{FF2B5EF4-FFF2-40B4-BE49-F238E27FC236}">
                <a16:creationId xmlns:a16="http://schemas.microsoft.com/office/drawing/2014/main" id="{10DE6EEC-878D-F197-15B4-B7EAC4D431B8}"/>
              </a:ext>
            </a:extLst>
          </p:cNvPr>
          <p:cNvSpPr>
            <a:spLocks noGrp="1"/>
          </p:cNvSpPr>
          <p:nvPr>
            <p:ph idx="1"/>
          </p:nvPr>
        </p:nvSpPr>
        <p:spPr>
          <a:xfrm>
            <a:off x="643467" y="1891970"/>
            <a:ext cx="7992533" cy="4288697"/>
          </a:xfrm>
        </p:spPr>
        <p:txBody>
          <a:bodyPr anchor="ctr">
            <a:normAutofit/>
          </a:bodyPr>
          <a:lstStyle/>
          <a:p>
            <a:r>
              <a:rPr lang="hr-HR" sz="2000" dirty="0"/>
              <a:t>KPD 2025. središnja je klasifikacija proizvoda i statistički standard koji se koristi za prikupljanje i objavu podataka koji zahtijevaju razinu proizvoda te za međunarodnu razmjenu podataka. </a:t>
            </a:r>
          </a:p>
          <a:p>
            <a:r>
              <a:rPr lang="hr-HR" sz="2000" dirty="0"/>
              <a:t>svaka stavka proizvoda na </a:t>
            </a:r>
            <a:r>
              <a:rPr lang="hr-HR" sz="2000" dirty="0" err="1"/>
              <a:t>eRačunu</a:t>
            </a:r>
            <a:r>
              <a:rPr lang="hr-HR" sz="2000" dirty="0"/>
              <a:t> koji se izdaje drugom poreznom obvezniku mora povezati s određenom šifrom iz KPD-a uzimajući u obzir djelatnost (prema NKD-u) koja se obavlja.</a:t>
            </a:r>
          </a:p>
          <a:p>
            <a:r>
              <a:rPr lang="hr-HR" sz="2000" dirty="0"/>
              <a:t>Pravni temelj: Odluka o klasifikaciji proizvoda po djelatnostima Republike Hrvatske 2025. – KPD 2025. (Narodne novine, broj 151/2024)</a:t>
            </a:r>
          </a:p>
        </p:txBody>
      </p:sp>
    </p:spTree>
    <p:extLst>
      <p:ext uri="{BB962C8B-B14F-4D97-AF65-F5344CB8AC3E}">
        <p14:creationId xmlns:p14="http://schemas.microsoft.com/office/powerpoint/2010/main" val="520709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53322C-8191-44A4-2DB4-784C4B2B414E}"/>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70421F4-BD00-1685-EB8E-1077864074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21ED9D9-46C1-EB5D-D200-28E4F49AD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E1B2DF4-528E-6473-2059-AE61C7B537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05C0A4-E1C3-0C86-7FBD-E0814C87AC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79AD0C2-FDFA-F8D4-5A13-67347BF562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59BF92DE-10A7-6D3C-8EF4-F2D9D1E2CB37}"/>
              </a:ext>
            </a:extLst>
          </p:cNvPr>
          <p:cNvSpPr>
            <a:spLocks noGrp="1"/>
          </p:cNvSpPr>
          <p:nvPr>
            <p:ph type="title"/>
          </p:nvPr>
        </p:nvSpPr>
        <p:spPr>
          <a:xfrm>
            <a:off x="1028699" y="294538"/>
            <a:ext cx="7421963" cy="1033669"/>
          </a:xfrm>
        </p:spPr>
        <p:txBody>
          <a:bodyPr>
            <a:normAutofit/>
          </a:bodyPr>
          <a:lstStyle/>
          <a:p>
            <a:r>
              <a:rPr lang="hr-HR" sz="3200">
                <a:solidFill>
                  <a:srgbClr val="FFFFFF"/>
                </a:solidFill>
              </a:rPr>
              <a:t>Klasifikacija proizvoda i usluga (KPD 2025)</a:t>
            </a:r>
          </a:p>
        </p:txBody>
      </p:sp>
      <p:sp>
        <p:nvSpPr>
          <p:cNvPr id="3" name="Rezervirano mjesto sadržaja 2">
            <a:extLst>
              <a:ext uri="{FF2B5EF4-FFF2-40B4-BE49-F238E27FC236}">
                <a16:creationId xmlns:a16="http://schemas.microsoft.com/office/drawing/2014/main" id="{E778432C-5E4A-5C6E-BC94-0B12F6C878A3}"/>
              </a:ext>
            </a:extLst>
          </p:cNvPr>
          <p:cNvSpPr>
            <a:spLocks noGrp="1"/>
          </p:cNvSpPr>
          <p:nvPr>
            <p:ph idx="1"/>
          </p:nvPr>
        </p:nvSpPr>
        <p:spPr>
          <a:xfrm>
            <a:off x="643467" y="1891970"/>
            <a:ext cx="7992533" cy="4288697"/>
          </a:xfrm>
        </p:spPr>
        <p:txBody>
          <a:bodyPr anchor="t">
            <a:normAutofit/>
          </a:bodyPr>
          <a:lstStyle/>
          <a:p>
            <a:pPr algn="just"/>
            <a:r>
              <a:rPr lang="hr-HR" sz="2000" dirty="0"/>
              <a:t>Npr. porezni obveznik koji obavlja djelatnost prema NKD-u 47.11 - Trgovina na malo u nespecijaliziranim prodavaonicama pretežno hranom, pićima i duhanskim proizvodima, pretražuje odgovarajuću KPD šifru prvenstveno u okvirima odjeljka registrirane djelatnosti prema NKD-a (G-47).</a:t>
            </a:r>
          </a:p>
          <a:p>
            <a:endParaRPr lang="hr-HR" sz="2000" dirty="0"/>
          </a:p>
        </p:txBody>
      </p:sp>
      <p:pic>
        <p:nvPicPr>
          <p:cNvPr id="5" name="Slika 4">
            <a:extLst>
              <a:ext uri="{FF2B5EF4-FFF2-40B4-BE49-F238E27FC236}">
                <a16:creationId xmlns:a16="http://schemas.microsoft.com/office/drawing/2014/main" id="{88733C27-96EC-3298-B731-0E29EC8B5E21}"/>
              </a:ext>
            </a:extLst>
          </p:cNvPr>
          <p:cNvPicPr>
            <a:picLocks noChangeAspect="1"/>
          </p:cNvPicPr>
          <p:nvPr/>
        </p:nvPicPr>
        <p:blipFill>
          <a:blip r:embed="rId2"/>
          <a:srcRect l="34444" t="38966" r="5555" b="35672"/>
          <a:stretch>
            <a:fillRect/>
          </a:stretch>
        </p:blipFill>
        <p:spPr>
          <a:xfrm>
            <a:off x="846668" y="3810000"/>
            <a:ext cx="7603994" cy="2203277"/>
          </a:xfrm>
          <a:prstGeom prst="rect">
            <a:avLst/>
          </a:prstGeom>
        </p:spPr>
      </p:pic>
    </p:spTree>
    <p:extLst>
      <p:ext uri="{BB962C8B-B14F-4D97-AF65-F5344CB8AC3E}">
        <p14:creationId xmlns:p14="http://schemas.microsoft.com/office/powerpoint/2010/main" val="491432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hr-HR" sz="3200" dirty="0">
                <a:solidFill>
                  <a:srgbClr val="FFFFFF"/>
                </a:solidFill>
              </a:rPr>
              <a:t>Klasifikacija proizvoda i usluga (KPD 2025)</a:t>
            </a:r>
          </a:p>
        </p:txBody>
      </p:sp>
      <p:graphicFrame>
        <p:nvGraphicFramePr>
          <p:cNvPr id="5" name="Content Placeholder 2">
            <a:extLst>
              <a:ext uri="{FF2B5EF4-FFF2-40B4-BE49-F238E27FC236}">
                <a16:creationId xmlns:a16="http://schemas.microsoft.com/office/drawing/2014/main" id="{5C6B0AE1-E061-B2A3-9169-EF2DA1F59F14}"/>
              </a:ext>
            </a:extLst>
          </p:cNvPr>
          <p:cNvGraphicFramePr>
            <a:graphicFrameLocks noGrp="1"/>
          </p:cNvGraphicFramePr>
          <p:nvPr>
            <p:ph idx="1"/>
            <p:extLst>
              <p:ext uri="{D42A27DB-BD31-4B8C-83A1-F6EECF244321}">
                <p14:modId xmlns:p14="http://schemas.microsoft.com/office/powerpoint/2010/main" val="2380135415"/>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lika 2">
            <a:extLst>
              <a:ext uri="{FF2B5EF4-FFF2-40B4-BE49-F238E27FC236}">
                <a16:creationId xmlns:a16="http://schemas.microsoft.com/office/drawing/2014/main" id="{3129E2D0-0DBA-A7E4-DAD1-EC46CB999281}"/>
              </a:ext>
            </a:extLst>
          </p:cNvPr>
          <p:cNvPicPr>
            <a:picLocks noChangeAspect="1"/>
          </p:cNvPicPr>
          <p:nvPr/>
        </p:nvPicPr>
        <p:blipFill>
          <a:blip r:embed="rId2"/>
          <a:srcRect l="20350" t="22306" r="8597" b="14973"/>
          <a:stretch>
            <a:fillRect/>
          </a:stretch>
        </p:blipFill>
        <p:spPr>
          <a:xfrm>
            <a:off x="147732" y="1716506"/>
            <a:ext cx="8759705" cy="4347409"/>
          </a:xfrm>
          <a:prstGeom prst="rect">
            <a:avLst/>
          </a:prstGeom>
        </p:spPr>
      </p:pic>
      <p:sp>
        <p:nvSpPr>
          <p:cNvPr id="4" name="Naslov 3">
            <a:extLst>
              <a:ext uri="{FF2B5EF4-FFF2-40B4-BE49-F238E27FC236}">
                <a16:creationId xmlns:a16="http://schemas.microsoft.com/office/drawing/2014/main" id="{0675B130-7AA2-6215-0C15-40759B4661A5}"/>
              </a:ext>
            </a:extLst>
          </p:cNvPr>
          <p:cNvSpPr>
            <a:spLocks noGrp="1"/>
          </p:cNvSpPr>
          <p:nvPr>
            <p:ph type="title"/>
          </p:nvPr>
        </p:nvSpPr>
        <p:spPr/>
        <p:txBody>
          <a:bodyPr/>
          <a:lstStyle/>
          <a:p>
            <a:r>
              <a:rPr lang="hr-HR" dirty="0">
                <a:solidFill>
                  <a:schemeClr val="bg1"/>
                </a:solidFill>
              </a:rPr>
              <a:t>Struktura KPD-a</a:t>
            </a:r>
          </a:p>
        </p:txBody>
      </p:sp>
    </p:spTree>
    <p:extLst>
      <p:ext uri="{BB962C8B-B14F-4D97-AF65-F5344CB8AC3E}">
        <p14:creationId xmlns:p14="http://schemas.microsoft.com/office/powerpoint/2010/main" val="1696659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897E811A-E247-695B-8F37-20AB1DB7EBF5}"/>
              </a:ext>
            </a:extLst>
          </p:cNvPr>
          <p:cNvSpPr>
            <a:spLocks noGrp="1"/>
          </p:cNvSpPr>
          <p:nvPr>
            <p:ph type="title"/>
          </p:nvPr>
        </p:nvSpPr>
        <p:spPr>
          <a:xfrm>
            <a:off x="1028699" y="294538"/>
            <a:ext cx="7421963" cy="1033669"/>
          </a:xfrm>
        </p:spPr>
        <p:txBody>
          <a:bodyPr>
            <a:normAutofit/>
          </a:bodyPr>
          <a:lstStyle/>
          <a:p>
            <a:r>
              <a:rPr lang="hr-HR" sz="3500" dirty="0">
                <a:solidFill>
                  <a:srgbClr val="FFFFFF"/>
                </a:solidFill>
              </a:rPr>
              <a:t>Koraci</a:t>
            </a:r>
          </a:p>
        </p:txBody>
      </p:sp>
      <p:sp>
        <p:nvSpPr>
          <p:cNvPr id="3" name="Rezervirano mjesto sadržaja 2">
            <a:extLst>
              <a:ext uri="{FF2B5EF4-FFF2-40B4-BE49-F238E27FC236}">
                <a16:creationId xmlns:a16="http://schemas.microsoft.com/office/drawing/2014/main" id="{7B7D9211-7924-95B6-0A57-9A7DC8AD34A7}"/>
              </a:ext>
            </a:extLst>
          </p:cNvPr>
          <p:cNvSpPr>
            <a:spLocks noGrp="1"/>
          </p:cNvSpPr>
          <p:nvPr>
            <p:ph idx="1"/>
          </p:nvPr>
        </p:nvSpPr>
        <p:spPr>
          <a:xfrm>
            <a:off x="575733" y="1891970"/>
            <a:ext cx="7745989" cy="4671491"/>
          </a:xfrm>
        </p:spPr>
        <p:txBody>
          <a:bodyPr anchor="ctr">
            <a:normAutofit/>
          </a:bodyPr>
          <a:lstStyle/>
          <a:p>
            <a:pPr>
              <a:lnSpc>
                <a:spcPct val="90000"/>
              </a:lnSpc>
            </a:pPr>
            <a:r>
              <a:rPr lang="hr-HR" sz="1600" dirty="0"/>
              <a:t>Poduzetnik za svaku stavku </a:t>
            </a:r>
            <a:r>
              <a:rPr lang="hr-HR" sz="1600" dirty="0" err="1"/>
              <a:t>eRačuna</a:t>
            </a:r>
            <a:r>
              <a:rPr lang="hr-HR" sz="1600" dirty="0"/>
              <a:t> mora odabrati odgovarajuću KPD oznakom slijedećim redoslijedom:</a:t>
            </a:r>
            <a:br>
              <a:rPr lang="hr-HR" sz="1600" dirty="0"/>
            </a:br>
            <a:br>
              <a:rPr lang="hr-HR" sz="1600" dirty="0"/>
            </a:br>
            <a:r>
              <a:rPr lang="hr-HR" sz="1600" dirty="0"/>
              <a:t>1/ ovisno o registriranoj djelatnosti koju obavlja, izabire sektor (npr. proizvođač sektor C)</a:t>
            </a:r>
            <a:br>
              <a:rPr lang="hr-HR" sz="1600" dirty="0"/>
            </a:br>
            <a:br>
              <a:rPr lang="hr-HR" sz="1600" dirty="0"/>
            </a:br>
            <a:r>
              <a:rPr lang="hr-HR" sz="1600" dirty="0"/>
              <a:t>2/ ukoliko se radi o nekoj drugoj djelatnosti (npr. </a:t>
            </a:r>
            <a:r>
              <a:rPr lang="hr-HR" sz="1600" dirty="0" err="1"/>
              <a:t>prefakturirani</a:t>
            </a:r>
            <a:r>
              <a:rPr lang="hr-HR" sz="1600" dirty="0"/>
              <a:t> troškovi prijevoza), izabire sektor u kojem se nalazi ta usluga</a:t>
            </a:r>
            <a:br>
              <a:rPr lang="hr-HR" sz="1600" dirty="0"/>
            </a:br>
            <a:br>
              <a:rPr lang="hr-HR" sz="1600" dirty="0"/>
            </a:br>
            <a:r>
              <a:rPr lang="hr-HR" sz="1600" dirty="0"/>
              <a:t>3/ u izabranom sektoru izabire odgovarajuću KPD oznaku proizvoda ili usluge (ako nema točne KPD oznake, izabire odgovarajuću najsličniju)</a:t>
            </a:r>
          </a:p>
          <a:p>
            <a:pPr>
              <a:lnSpc>
                <a:spcPct val="90000"/>
              </a:lnSpc>
            </a:pPr>
            <a:endParaRPr lang="hr-HR" sz="1600" dirty="0"/>
          </a:p>
          <a:p>
            <a:pPr>
              <a:lnSpc>
                <a:spcPct val="90000"/>
              </a:lnSpc>
            </a:pPr>
            <a:r>
              <a:rPr lang="hr-HR" sz="1600" dirty="0"/>
              <a:t>Ako se i dalje ne može pronaći odgovarajuća KPD oznaka, potrebno je obratiti se Državnom zavodu za statistiku na </a:t>
            </a:r>
            <a:r>
              <a:rPr lang="hr-HR" sz="1600" dirty="0" err="1"/>
              <a:t>epoštu</a:t>
            </a:r>
            <a:r>
              <a:rPr lang="hr-HR" sz="1600" dirty="0"/>
              <a:t>: </a:t>
            </a:r>
            <a:r>
              <a:rPr lang="hr-HR" sz="1600" u="sng" dirty="0">
                <a:hlinkClick r:id="rId2"/>
              </a:rPr>
              <a:t>kpd@dzs.hr</a:t>
            </a:r>
            <a:br>
              <a:rPr lang="hr-HR" sz="1600" dirty="0"/>
            </a:br>
            <a:r>
              <a:rPr lang="hr-HR" sz="1600" dirty="0"/>
              <a:t> </a:t>
            </a:r>
            <a:br>
              <a:rPr lang="hr-HR" sz="1600" dirty="0"/>
            </a:br>
            <a:r>
              <a:rPr lang="hr-HR" sz="1600" dirty="0"/>
              <a:t>Državni zavod za statistiku (DZS) odgovara na upite poduzetnika koja je ispravna KPD oznaka za određenu robu/proizvod/uslugu ne ulazeći u tumačenje odredbi Zakona o fiskalizaciji, u smislu da li poduzetnik treba izdavati račun ili e-Račun.</a:t>
            </a:r>
          </a:p>
          <a:p>
            <a:pPr>
              <a:lnSpc>
                <a:spcPct val="90000"/>
              </a:lnSpc>
            </a:pPr>
            <a:r>
              <a:rPr lang="hr-HR" sz="1600" dirty="0"/>
              <a:t>Ako poduzetnik iz maloprodaje izdaje </a:t>
            </a:r>
            <a:r>
              <a:rPr lang="hr-HR" sz="1600" dirty="0" err="1"/>
              <a:t>eRačun</a:t>
            </a:r>
            <a:r>
              <a:rPr lang="hr-HR" sz="1600" dirty="0"/>
              <a:t> drugim poduzetnicima koristit će KPD oznaku za prodaju na malo.</a:t>
            </a:r>
          </a:p>
        </p:txBody>
      </p:sp>
    </p:spTree>
    <p:extLst>
      <p:ext uri="{BB962C8B-B14F-4D97-AF65-F5344CB8AC3E}">
        <p14:creationId xmlns:p14="http://schemas.microsoft.com/office/powerpoint/2010/main" val="39614213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456</TotalTime>
  <Words>3982</Words>
  <Application>Microsoft Office PowerPoint</Application>
  <PresentationFormat>Prikaz na zaslonu (4:3)</PresentationFormat>
  <Paragraphs>181</Paragraphs>
  <Slides>35</Slides>
  <Notes>0</Notes>
  <HiddenSlides>0</HiddenSlides>
  <MMClips>0</MMClips>
  <ScaleCrop>false</ScaleCrop>
  <HeadingPairs>
    <vt:vector size="6" baseType="variant">
      <vt:variant>
        <vt:lpstr>Korišteni fontovi</vt:lpstr>
      </vt:variant>
      <vt:variant>
        <vt:i4>2</vt:i4>
      </vt:variant>
      <vt:variant>
        <vt:lpstr>Tema</vt:lpstr>
      </vt:variant>
      <vt:variant>
        <vt:i4>1</vt:i4>
      </vt:variant>
      <vt:variant>
        <vt:lpstr>Naslovi slajdova</vt:lpstr>
      </vt:variant>
      <vt:variant>
        <vt:i4>35</vt:i4>
      </vt:variant>
    </vt:vector>
  </HeadingPairs>
  <TitlesOfParts>
    <vt:vector size="38" baseType="lpstr">
      <vt:lpstr>Arial</vt:lpstr>
      <vt:lpstr>Calibri</vt:lpstr>
      <vt:lpstr>Office Theme</vt:lpstr>
      <vt:lpstr>Klasifikacija proizvoda i usluga u eRačunu</vt:lpstr>
      <vt:lpstr>Uvodne napomene</vt:lpstr>
      <vt:lpstr>Što donosi fiskalizacija 2.0?</vt:lpstr>
      <vt:lpstr>Vremenska crta</vt:lpstr>
      <vt:lpstr>Klasifikacija proizvoda i usluga (KPD 2025)</vt:lpstr>
      <vt:lpstr>Klasifikacija proizvoda i usluga (KPD 2025)</vt:lpstr>
      <vt:lpstr>Klasifikacija proizvoda i usluga (KPD 2025)</vt:lpstr>
      <vt:lpstr>Struktura KPD-a</vt:lpstr>
      <vt:lpstr>Koraci</vt:lpstr>
      <vt:lpstr>Primjeri KPD šifri</vt:lpstr>
      <vt:lpstr>KLASUS aplikacija</vt:lpstr>
      <vt:lpstr>PowerPoint prezentacija</vt:lpstr>
      <vt:lpstr>Pitanja i odgovori</vt:lpstr>
      <vt:lpstr>Pitanja i odgovori</vt:lpstr>
      <vt:lpstr>Pitanja i odgovori</vt:lpstr>
      <vt:lpstr>Pitanja i odgovori</vt:lpstr>
      <vt:lpstr>Pitanja i odgovori</vt:lpstr>
      <vt:lpstr>Pitanja i odgovori</vt:lpstr>
      <vt:lpstr>Pitanja i odgovori</vt:lpstr>
      <vt:lpstr>Pitanja i odgovori</vt:lpstr>
      <vt:lpstr>Pitanja i odgovori</vt:lpstr>
      <vt:lpstr>Pitanja i odgovori</vt:lpstr>
      <vt:lpstr>Pitanja i odgovori</vt:lpstr>
      <vt:lpstr>Primjer 1.</vt:lpstr>
      <vt:lpstr>Primjer 2.</vt:lpstr>
      <vt:lpstr>Pitanja i odgovori</vt:lpstr>
      <vt:lpstr>Trgovina na veliko i trgovina na malo</vt:lpstr>
      <vt:lpstr>Trgovina na veliko i trgovina na malo</vt:lpstr>
      <vt:lpstr>Pitanja i odgovori</vt:lpstr>
      <vt:lpstr>Pitanja i odgovori</vt:lpstr>
      <vt:lpstr>Pitanja i odgovori</vt:lpstr>
      <vt:lpstr>Pitanja i odgovori</vt:lpstr>
      <vt:lpstr>Preporuke za obveznike</vt:lpstr>
      <vt:lpstr>Zaključak</vt:lpstr>
      <vt:lpstr>PowerPoint prezentacija</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Iva Uljanić</cp:lastModifiedBy>
  <cp:revision>2</cp:revision>
  <dcterms:created xsi:type="dcterms:W3CDTF">2013-01-27T09:14:16Z</dcterms:created>
  <dcterms:modified xsi:type="dcterms:W3CDTF">2025-12-21T20:20:21Z</dcterms:modified>
  <cp:category/>
</cp:coreProperties>
</file>