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0" r:id="rId9"/>
    <p:sldId id="291" r:id="rId10"/>
    <p:sldId id="292" r:id="rId11"/>
    <p:sldId id="266" r:id="rId12"/>
    <p:sldId id="264" r:id="rId13"/>
    <p:sldId id="295" r:id="rId14"/>
    <p:sldId id="293" r:id="rId15"/>
    <p:sldId id="268" r:id="rId16"/>
    <p:sldId id="265" r:id="rId17"/>
    <p:sldId id="286" r:id="rId18"/>
    <p:sldId id="272" r:id="rId19"/>
    <p:sldId id="270" r:id="rId20"/>
    <p:sldId id="271" r:id="rId21"/>
    <p:sldId id="273" r:id="rId22"/>
    <p:sldId id="274" r:id="rId23"/>
    <p:sldId id="275" r:id="rId24"/>
    <p:sldId id="276" r:id="rId25"/>
    <p:sldId id="279" r:id="rId26"/>
    <p:sldId id="280" r:id="rId27"/>
    <p:sldId id="281" r:id="rId28"/>
    <p:sldId id="283" r:id="rId29"/>
    <p:sldId id="296" r:id="rId30"/>
    <p:sldId id="297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9034-21E7-4185-8230-A1C85E00E05F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B70A1-C739-4583-8B24-C8F51BE35E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851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3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99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12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67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34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19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69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53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0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67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7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62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52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38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82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6585F-CADB-4201-84C4-9D3D8C63904C}" type="datetimeFigureOut">
              <a:rPr lang="hr-HR" smtClean="0"/>
              <a:t>16.12.2025.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5EABF-A5EE-480C-95FC-EECF0E41F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A8BB-D504-4E22-CC0B-F77A122A5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Računovodstveni</a:t>
            </a:r>
            <a:r>
              <a:rPr lang="en-US" dirty="0"/>
              <a:t> </a:t>
            </a:r>
            <a:r>
              <a:rPr lang="en-US" dirty="0" err="1"/>
              <a:t>uredi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Fiskalizacija</a:t>
            </a:r>
            <a:r>
              <a:rPr lang="en-US" dirty="0"/>
              <a:t> 2.0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A2810-DF9E-7F1C-CE5D-C3DA25399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16. </a:t>
            </a:r>
            <a:r>
              <a:rPr lang="en-US" dirty="0" err="1"/>
              <a:t>prosinac</a:t>
            </a:r>
            <a:r>
              <a:rPr lang="en-US" dirty="0"/>
              <a:t> 2025. u 9:00 (online)</a:t>
            </a:r>
          </a:p>
          <a:p>
            <a:r>
              <a:rPr lang="en-US" dirty="0"/>
              <a:t>Dijana Ivanković, </a:t>
            </a:r>
            <a:r>
              <a:rPr lang="en-US" dirty="0" err="1"/>
              <a:t>RiPup</a:t>
            </a:r>
            <a:r>
              <a:rPr lang="en-US" dirty="0"/>
              <a:t> </a:t>
            </a:r>
            <a:r>
              <a:rPr lang="en-US" dirty="0" err="1"/>
              <a:t>savjetnik</a:t>
            </a:r>
            <a:endParaRPr lang="en-US" dirty="0"/>
          </a:p>
          <a:p>
            <a:r>
              <a:rPr lang="en-US" dirty="0"/>
              <a:t>Antonio </a:t>
            </a:r>
            <a:r>
              <a:rPr lang="en-US" dirty="0" err="1"/>
              <a:t>Prtenjača</a:t>
            </a:r>
            <a:r>
              <a:rPr lang="en-US" dirty="0"/>
              <a:t>, </a:t>
            </a:r>
            <a:r>
              <a:rPr lang="en-US" dirty="0" err="1"/>
              <a:t>RiPup</a:t>
            </a:r>
            <a:r>
              <a:rPr lang="en-US" dirty="0"/>
              <a:t> </a:t>
            </a:r>
            <a:r>
              <a:rPr lang="en-US" dirty="0" err="1"/>
              <a:t>savjetnik</a:t>
            </a:r>
            <a:endParaRPr lang="en-US" dirty="0"/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817A1-E25D-E886-4849-E103FCC9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0"/>
            <a:ext cx="1652833" cy="864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AC12B-B72B-1C8C-14AB-AAAD35BF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38593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3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1F1D-A3F9-8305-1EAC-79D3E6D5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198F-9A2F-27A0-DD79-5B368CFEE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D38F9-D237-90C8-4303-2BD64EB3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8" y="2285999"/>
            <a:ext cx="5433531" cy="3044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C1C18-3F88-ED00-0D48-60A7A704B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285998"/>
            <a:ext cx="5291580" cy="3044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83E0C-7B7C-B056-49EC-B79B60013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181" y="511178"/>
            <a:ext cx="1652833" cy="8640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BBBDC4-1EA4-3BEE-21D2-082ECDB6D013}"/>
              </a:ext>
            </a:extLst>
          </p:cNvPr>
          <p:cNvSpPr txBox="1">
            <a:spLocks/>
          </p:cNvSpPr>
          <p:nvPr/>
        </p:nvSpPr>
        <p:spPr>
          <a:xfrm>
            <a:off x="1424231" y="858799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Prijava poslovnog prostora – F1 - demo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097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55C9-78E0-C765-3835-A609F5A7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Unos</a:t>
            </a:r>
            <a:r>
              <a:rPr lang="en-US" dirty="0"/>
              <a:t> CA </a:t>
            </a:r>
            <a:r>
              <a:rPr lang="en-US" dirty="0" err="1"/>
              <a:t>certifikata</a:t>
            </a:r>
            <a:r>
              <a:rPr lang="en-US" dirty="0"/>
              <a:t> u </a:t>
            </a:r>
            <a:r>
              <a:rPr lang="en-US" dirty="0" err="1"/>
              <a:t>softver</a:t>
            </a:r>
            <a:r>
              <a:rPr lang="en-US" dirty="0"/>
              <a:t> / </a:t>
            </a:r>
            <a:r>
              <a:rPr lang="en-US" dirty="0" err="1"/>
              <a:t>fiskalnu</a:t>
            </a:r>
            <a:r>
              <a:rPr lang="en-US" dirty="0"/>
              <a:t> </a:t>
            </a:r>
            <a:r>
              <a:rPr lang="en-US" dirty="0" err="1"/>
              <a:t>blagajnu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77DA-E2AD-E801-FAF0-F1D107D3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 (</a:t>
            </a:r>
            <a:r>
              <a:rPr lang="en-US" dirty="0" err="1"/>
              <a:t>datoteka</a:t>
            </a:r>
            <a:r>
              <a:rPr lang="en-US" dirty="0"/>
              <a:t> se </a:t>
            </a:r>
            <a:r>
              <a:rPr lang="en-US" dirty="0" err="1"/>
              <a:t>unosi</a:t>
            </a:r>
            <a:r>
              <a:rPr lang="en-US" dirty="0"/>
              <a:t> u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aktivira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lozinke</a:t>
            </a:r>
            <a:r>
              <a:rPr lang="en-US" dirty="0"/>
              <a:t>) – </a:t>
            </a:r>
            <a:r>
              <a:rPr lang="en-US" dirty="0" err="1"/>
              <a:t>primjer</a:t>
            </a:r>
            <a:r>
              <a:rPr lang="en-US" dirty="0"/>
              <a:t> dan </a:t>
            </a:r>
            <a:r>
              <a:rPr lang="en-US" dirty="0" err="1"/>
              <a:t>niže</a:t>
            </a:r>
            <a:endParaRPr lang="en-US" dirty="0"/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pojedini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specifičnost</a:t>
            </a:r>
            <a:r>
              <a:rPr lang="en-US" dirty="0"/>
              <a:t> –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kontaktirati</a:t>
            </a:r>
            <a:r>
              <a:rPr lang="en-US" dirty="0"/>
              <a:t> </a:t>
            </a:r>
            <a:r>
              <a:rPr lang="en-US" dirty="0" err="1"/>
              <a:t>softversku</a:t>
            </a:r>
            <a:r>
              <a:rPr lang="en-US" dirty="0"/>
              <a:t> </a:t>
            </a:r>
            <a:r>
              <a:rPr lang="en-US" dirty="0" err="1"/>
              <a:t>kuću</a:t>
            </a:r>
            <a:r>
              <a:rPr lang="en-US" dirty="0"/>
              <a:t> da </a:t>
            </a:r>
            <a:r>
              <a:rPr lang="en-US" dirty="0" err="1"/>
              <a:t>pojasni</a:t>
            </a:r>
            <a:r>
              <a:rPr lang="en-US" dirty="0"/>
              <a:t> </a:t>
            </a:r>
            <a:r>
              <a:rPr lang="en-US" dirty="0" err="1"/>
              <a:t>funkcioniranje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A438B-86C6-0A12-9172-98D391FE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38" y="4139827"/>
            <a:ext cx="2790298" cy="2006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CA315-A118-D08E-AF4E-B294A877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9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6121-C165-7C2F-98B0-18D09BF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izdanog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u F1</a:t>
            </a: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AEE6A-5DE4-8AF0-E763-E154ED31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9267A-3C75-99EC-6BA2-77FD50B6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55A855-B0D2-20A9-C039-5AB89BD1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06" y="2556932"/>
            <a:ext cx="3728699" cy="31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D1DF-6FC0-CD42-04CC-98A7D15B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STORNO F1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6C2B9-32D3-71EA-1C9F-64564729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Propisano</a:t>
            </a:r>
            <a:r>
              <a:rPr lang="en-US" dirty="0"/>
              <a:t> </a:t>
            </a:r>
            <a:r>
              <a:rPr lang="en-US" dirty="0" err="1"/>
              <a:t>člankom</a:t>
            </a:r>
            <a:r>
              <a:rPr lang="en-US" dirty="0"/>
              <a:t> 24. </a:t>
            </a:r>
            <a:r>
              <a:rPr lang="en-US" dirty="0" err="1"/>
              <a:t>st.</a:t>
            </a:r>
            <a:r>
              <a:rPr lang="en-US" dirty="0"/>
              <a:t> 1. ZoF-a.</a:t>
            </a:r>
          </a:p>
          <a:p>
            <a:pPr marL="0" indent="0" algn="ctr">
              <a:buNone/>
            </a:pPr>
            <a:r>
              <a:rPr lang="en-US" dirty="0"/>
              <a:t>Storno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provesti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ispravak</a:t>
            </a:r>
            <a:r>
              <a:rPr lang="en-US" dirty="0"/>
              <a:t> </a:t>
            </a:r>
            <a:r>
              <a:rPr lang="en-US" dirty="0" err="1"/>
              <a:t>plaćanja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5AA66-05E0-AD77-F1FC-AE03AD7A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0FC4-5709-63D9-9296-7B28EE82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Upozoravajuća</a:t>
            </a:r>
            <a:r>
              <a:rPr lang="en-US" dirty="0"/>
              <a:t> </a:t>
            </a:r>
            <a:r>
              <a:rPr lang="en-US" dirty="0" err="1"/>
              <a:t>naljepnica</a:t>
            </a:r>
            <a:r>
              <a:rPr lang="en-US" dirty="0"/>
              <a:t> za F1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CAB5-74BD-6F23-8C49-FFB0381FE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259DD-FAAC-89D6-3360-D2E9FD8C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71" y="2556932"/>
            <a:ext cx="2548237" cy="3478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5DBB66-3C63-26A7-9F0C-CD40CBB38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9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B21F-3A90-ADA5-6023-51DE7A83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67336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Nabava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za </a:t>
            </a:r>
            <a:r>
              <a:rPr lang="en-US" dirty="0" err="1"/>
              <a:t>izdavanje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dosadašnji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izdavanja</a:t>
            </a:r>
            <a:r>
              <a:rPr lang="en-US" dirty="0"/>
              <a:t> </a:t>
            </a:r>
            <a:r>
              <a:rPr lang="en-US" dirty="0" err="1"/>
              <a:t>računa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E436-A6A6-7EF0-B961-9D82F0BC4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Kako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radili</a:t>
            </a:r>
            <a:r>
              <a:rPr lang="en-US" dirty="0"/>
              <a:t> do </a:t>
            </a:r>
            <a:r>
              <a:rPr lang="en-US" dirty="0" err="1"/>
              <a:t>sada</a:t>
            </a:r>
            <a:r>
              <a:rPr lang="en-US" dirty="0"/>
              <a:t>?</a:t>
            </a:r>
          </a:p>
          <a:p>
            <a:r>
              <a:rPr lang="en-US" dirty="0" err="1"/>
              <a:t>Tko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izdavati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 u </a:t>
            </a:r>
            <a:r>
              <a:rPr lang="en-US" dirty="0" err="1"/>
              <a:t>wordu</a:t>
            </a:r>
            <a:r>
              <a:rPr lang="en-US" dirty="0"/>
              <a:t> / </a:t>
            </a:r>
            <a:r>
              <a:rPr lang="en-US" dirty="0" err="1"/>
              <a:t>excelu</a:t>
            </a:r>
            <a:r>
              <a:rPr lang="en-US" dirty="0"/>
              <a:t> / paragon </a:t>
            </a:r>
            <a:r>
              <a:rPr lang="en-US" dirty="0" err="1"/>
              <a:t>bloku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.?</a:t>
            </a:r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valja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umu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odabira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za </a:t>
            </a:r>
            <a:r>
              <a:rPr lang="en-US" dirty="0" err="1"/>
              <a:t>fakturiranje</a:t>
            </a:r>
            <a:r>
              <a:rPr lang="en-US" dirty="0"/>
              <a:t>?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C1394-BDDB-64EB-83CF-656B3FE5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0FFD-4A90-4053-00B7-D132AF34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Specifičnosti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česta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za F1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1090-2512-9D60-2F6B-04BF0945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Moramo li </a:t>
            </a:r>
            <a:r>
              <a:rPr lang="en-US" dirty="0" err="1"/>
              <a:t>maloprodajnog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</a:t>
            </a:r>
            <a:r>
              <a:rPr lang="en-US" dirty="0" err="1"/>
              <a:t>tražiti</a:t>
            </a:r>
            <a:r>
              <a:rPr lang="en-US" dirty="0"/>
              <a:t> OIB?</a:t>
            </a:r>
          </a:p>
          <a:p>
            <a:r>
              <a:rPr lang="en-US" dirty="0"/>
              <a:t>Koji je </a:t>
            </a:r>
            <a:r>
              <a:rPr lang="en-US" dirty="0" err="1"/>
              <a:t>rok</a:t>
            </a:r>
            <a:r>
              <a:rPr lang="en-US" dirty="0"/>
              <a:t> za </a:t>
            </a:r>
            <a:r>
              <a:rPr lang="en-US" dirty="0" err="1"/>
              <a:t>izdavanje</a:t>
            </a:r>
            <a:r>
              <a:rPr lang="en-US" dirty="0"/>
              <a:t> </a:t>
            </a:r>
            <a:r>
              <a:rPr lang="en-US" dirty="0" err="1"/>
              <a:t>fiskaliziranog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građanima</a:t>
            </a:r>
            <a:r>
              <a:rPr lang="en-US" dirty="0"/>
              <a:t>?</a:t>
            </a:r>
          </a:p>
          <a:p>
            <a:r>
              <a:rPr lang="en-US" dirty="0"/>
              <a:t>Da li u F1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KPD </a:t>
            </a:r>
            <a:r>
              <a:rPr lang="en-US" dirty="0" err="1"/>
              <a:t>oznake</a:t>
            </a:r>
            <a:r>
              <a:rPr lang="en-US" dirty="0"/>
              <a:t>?</a:t>
            </a:r>
          </a:p>
          <a:p>
            <a:r>
              <a:rPr lang="en-US" dirty="0" err="1"/>
              <a:t>Primjenjuje</a:t>
            </a:r>
            <a:r>
              <a:rPr lang="en-US" dirty="0"/>
              <a:t> li se F1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paušalce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sporedna</a:t>
            </a:r>
            <a:r>
              <a:rPr lang="en-US" dirty="0"/>
              <a:t> </a:t>
            </a:r>
            <a:r>
              <a:rPr lang="en-US" dirty="0" err="1"/>
              <a:t>zanimanja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.?</a:t>
            </a:r>
          </a:p>
          <a:p>
            <a:r>
              <a:rPr lang="en-US" dirty="0" err="1"/>
              <a:t>Iznajmljivači</a:t>
            </a:r>
            <a:r>
              <a:rPr lang="en-US" dirty="0"/>
              <a:t> – </a:t>
            </a:r>
            <a:r>
              <a:rPr lang="en-US" dirty="0" err="1"/>
              <a:t>obveznici</a:t>
            </a:r>
            <a:r>
              <a:rPr lang="en-US" dirty="0"/>
              <a:t> </a:t>
            </a:r>
            <a:r>
              <a:rPr lang="en-US" dirty="0" err="1"/>
              <a:t>poreza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dohodak</a:t>
            </a:r>
            <a:r>
              <a:rPr lang="en-US" dirty="0"/>
              <a:t> – F1?</a:t>
            </a:r>
          </a:p>
          <a:p>
            <a:r>
              <a:rPr lang="en-US" dirty="0" err="1"/>
              <a:t>Operater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djelatnici</a:t>
            </a:r>
            <a:r>
              <a:rPr lang="en-US" dirty="0"/>
              <a:t> </a:t>
            </a:r>
            <a:r>
              <a:rPr lang="en-US" dirty="0" err="1"/>
              <a:t>računovodstvenog</a:t>
            </a:r>
            <a:r>
              <a:rPr lang="en-US" dirty="0"/>
              <a:t> </a:t>
            </a:r>
            <a:r>
              <a:rPr lang="en-US" dirty="0" err="1"/>
              <a:t>servisa</a:t>
            </a:r>
            <a:r>
              <a:rPr lang="en-US" dirty="0"/>
              <a:t> </a:t>
            </a:r>
            <a:r>
              <a:rPr lang="en-US" dirty="0" err="1"/>
              <a:t>izdaju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4E2E2-C512-1E1D-0A24-6C1D5B78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18C2-7DF1-EAB9-FA31-F62C2882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Specifičnosti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česta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za F1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8E29-FB54-7F59-131E-3FF047752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Prodaja</a:t>
            </a:r>
            <a:r>
              <a:rPr lang="en-US" dirty="0"/>
              <a:t> </a:t>
            </a:r>
            <a:r>
              <a:rPr lang="en-US" dirty="0" err="1"/>
              <a:t>dugotrajne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radnicima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članovima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(</a:t>
            </a:r>
            <a:r>
              <a:rPr lang="en-US" dirty="0" err="1"/>
              <a:t>građanima</a:t>
            </a:r>
            <a:r>
              <a:rPr lang="en-US" dirty="0"/>
              <a:t>)?</a:t>
            </a:r>
          </a:p>
          <a:p>
            <a:r>
              <a:rPr lang="en-US" dirty="0" err="1"/>
              <a:t>Račun</a:t>
            </a:r>
            <a:r>
              <a:rPr lang="en-US" dirty="0"/>
              <a:t> s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stavki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ne </a:t>
            </a:r>
            <a:r>
              <a:rPr lang="en-US" dirty="0" err="1"/>
              <a:t>podliježu</a:t>
            </a:r>
            <a:r>
              <a:rPr lang="en-US" dirty="0"/>
              <a:t> </a:t>
            </a:r>
            <a:r>
              <a:rPr lang="en-US" dirty="0" err="1"/>
              <a:t>fiskalizaciji</a:t>
            </a:r>
            <a:r>
              <a:rPr lang="en-US" dirty="0"/>
              <a:t>?</a:t>
            </a:r>
          </a:p>
          <a:p>
            <a:r>
              <a:rPr lang="en-US" dirty="0" err="1"/>
              <a:t>Može</a:t>
            </a:r>
            <a:r>
              <a:rPr lang="en-US" dirty="0"/>
              <a:t> li se </a:t>
            </a:r>
            <a:r>
              <a:rPr lang="en-US" dirty="0" err="1"/>
              <a:t>izdati</a:t>
            </a:r>
            <a:r>
              <a:rPr lang="en-US" dirty="0"/>
              <a:t> </a:t>
            </a:r>
            <a:r>
              <a:rPr lang="en-US" dirty="0" err="1"/>
              <a:t>eRačun</a:t>
            </a:r>
            <a:r>
              <a:rPr lang="en-US" dirty="0"/>
              <a:t> </a:t>
            </a:r>
            <a:r>
              <a:rPr lang="en-US" dirty="0" err="1"/>
              <a:t>građaninu</a:t>
            </a:r>
            <a:r>
              <a:rPr lang="en-US" dirty="0"/>
              <a:t>?</a:t>
            </a:r>
          </a:p>
          <a:p>
            <a:r>
              <a:rPr lang="en-US" dirty="0" err="1"/>
              <a:t>Može</a:t>
            </a:r>
            <a:r>
              <a:rPr lang="en-US" dirty="0"/>
              <a:t> li se za F1 I F2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certifikat</a:t>
            </a:r>
            <a:r>
              <a:rPr lang="en-US" dirty="0"/>
              <a:t>?</a:t>
            </a:r>
          </a:p>
          <a:p>
            <a:r>
              <a:rPr lang="en-US" dirty="0" err="1"/>
              <a:t>Izdavanje</a:t>
            </a:r>
            <a:r>
              <a:rPr lang="en-US" dirty="0"/>
              <a:t> F1 </a:t>
            </a:r>
            <a:r>
              <a:rPr lang="en-US" dirty="0" err="1"/>
              <a:t>i</a:t>
            </a:r>
            <a:r>
              <a:rPr lang="en-US" dirty="0"/>
              <a:t> F2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istovremeno</a:t>
            </a:r>
            <a:endParaRPr lang="en-US" dirty="0"/>
          </a:p>
          <a:p>
            <a:r>
              <a:rPr lang="en-US" dirty="0"/>
              <a:t>Je li </a:t>
            </a:r>
            <a:r>
              <a:rPr lang="en-US" dirty="0" err="1"/>
              <a:t>pouzeće</a:t>
            </a:r>
            <a:r>
              <a:rPr lang="en-US" dirty="0"/>
              <a:t> </a:t>
            </a:r>
            <a:r>
              <a:rPr lang="en-US" dirty="0" err="1"/>
              <a:t>izuzeto</a:t>
            </a:r>
            <a:r>
              <a:rPr lang="en-US" dirty="0"/>
              <a:t> od </a:t>
            </a:r>
            <a:r>
              <a:rPr lang="en-US" dirty="0" err="1"/>
              <a:t>fiskalizacije</a:t>
            </a:r>
            <a:r>
              <a:rPr lang="en-US" dirty="0"/>
              <a:t>?</a:t>
            </a:r>
          </a:p>
          <a:p>
            <a:r>
              <a:rPr lang="en-US" dirty="0" err="1"/>
              <a:t>Maksimalna</a:t>
            </a:r>
            <a:r>
              <a:rPr lang="en-US" dirty="0"/>
              <a:t> </a:t>
            </a:r>
            <a:r>
              <a:rPr lang="en-US" dirty="0" err="1"/>
              <a:t>naplata</a:t>
            </a:r>
            <a:r>
              <a:rPr lang="en-US" dirty="0"/>
              <a:t> za </a:t>
            </a:r>
            <a:r>
              <a:rPr lang="en-US" dirty="0" err="1"/>
              <a:t>gotovinu</a:t>
            </a:r>
            <a:r>
              <a:rPr lang="en-US" dirty="0"/>
              <a:t>?</a:t>
            </a:r>
          </a:p>
          <a:p>
            <a:r>
              <a:rPr lang="en-US" dirty="0"/>
              <a:t>Web </a:t>
            </a:r>
            <a:r>
              <a:rPr lang="en-US" dirty="0" err="1"/>
              <a:t>shopovi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fiskalizacija</a:t>
            </a:r>
            <a:r>
              <a:rPr lang="en-US" dirty="0"/>
              <a:t> 1.0?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1B4F2-DEA2-DA77-9D01-6B1CABAA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C075-EFA0-78BF-4B76-99A18318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Fakturiranje</a:t>
            </a:r>
            <a:r>
              <a:rPr lang="en-US" dirty="0"/>
              <a:t> </a:t>
            </a:r>
            <a:r>
              <a:rPr lang="en-US" dirty="0" err="1"/>
              <a:t>isporuka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2025. u 2026.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BAA4D-E81F-E47B-3386-D750C25D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Prema </a:t>
            </a:r>
            <a:r>
              <a:rPr lang="en-US" dirty="0" err="1"/>
              <a:t>provjerama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shema</a:t>
            </a:r>
            <a:r>
              <a:rPr lang="en-US" dirty="0"/>
              <a:t> – </a:t>
            </a:r>
            <a:r>
              <a:rPr lang="en-US" dirty="0" err="1"/>
              <a:t>računi</a:t>
            </a:r>
            <a:r>
              <a:rPr lang="en-US" dirty="0"/>
              <a:t> za </a:t>
            </a:r>
            <a:r>
              <a:rPr lang="en-US" dirty="0" err="1"/>
              <a:t>uplate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2025. koji se </a:t>
            </a:r>
            <a:r>
              <a:rPr lang="en-US" dirty="0" err="1"/>
              <a:t>izdaju</a:t>
            </a:r>
            <a:r>
              <a:rPr lang="en-US" dirty="0"/>
              <a:t> u 2026. bit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fiskalizirani</a:t>
            </a:r>
            <a:r>
              <a:rPr lang="en-US" dirty="0"/>
              <a:t> – </a:t>
            </a:r>
            <a:r>
              <a:rPr lang="en-US" dirty="0" err="1"/>
              <a:t>provjeriti</a:t>
            </a:r>
            <a:r>
              <a:rPr lang="en-US" dirty="0"/>
              <a:t> u ova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tjedna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fakturirati</a:t>
            </a:r>
            <a:r>
              <a:rPr lang="en-US" dirty="0"/>
              <a:t> u 2025. </a:t>
            </a:r>
          </a:p>
          <a:p>
            <a:r>
              <a:rPr lang="en-US" dirty="0" err="1"/>
              <a:t>Račun</a:t>
            </a:r>
            <a:r>
              <a:rPr lang="en-US" dirty="0"/>
              <a:t> s 31.12. (</a:t>
            </a:r>
            <a:r>
              <a:rPr lang="en-US" dirty="0" err="1"/>
              <a:t>numerički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2025., </a:t>
            </a:r>
            <a:r>
              <a:rPr lang="en-US" dirty="0" err="1"/>
              <a:t>prihod</a:t>
            </a:r>
            <a:r>
              <a:rPr lang="en-US" dirty="0"/>
              <a:t> </a:t>
            </a:r>
            <a:r>
              <a:rPr lang="en-US" dirty="0" err="1"/>
              <a:t>priznajemo</a:t>
            </a:r>
            <a:r>
              <a:rPr lang="en-US" dirty="0"/>
              <a:t> u 2025. </a:t>
            </a:r>
            <a:r>
              <a:rPr lang="en-US" dirty="0" err="1"/>
              <a:t>obveza</a:t>
            </a:r>
            <a:r>
              <a:rPr lang="en-US" dirty="0"/>
              <a:t> PDV-a 12/25)</a:t>
            </a:r>
          </a:p>
          <a:p>
            <a:r>
              <a:rPr lang="en-US" dirty="0" err="1"/>
              <a:t>Račun</a:t>
            </a:r>
            <a:r>
              <a:rPr lang="en-US" dirty="0"/>
              <a:t> 2.1.2026. (</a:t>
            </a:r>
            <a:r>
              <a:rPr lang="en-US" dirty="0" err="1"/>
              <a:t>isporuka</a:t>
            </a:r>
            <a:r>
              <a:rPr lang="en-US" dirty="0"/>
              <a:t> 31.12., datum </a:t>
            </a:r>
            <a:r>
              <a:rPr lang="en-US" dirty="0" err="1"/>
              <a:t>računa</a:t>
            </a:r>
            <a:r>
              <a:rPr lang="en-US" dirty="0"/>
              <a:t> – datum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kreiran</a:t>
            </a:r>
            <a:r>
              <a:rPr lang="en-US" dirty="0"/>
              <a:t>, </a:t>
            </a:r>
            <a:r>
              <a:rPr lang="en-US" dirty="0" err="1"/>
              <a:t>numerički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2026., </a:t>
            </a:r>
            <a:r>
              <a:rPr lang="en-US" dirty="0" err="1"/>
              <a:t>prihod</a:t>
            </a:r>
            <a:r>
              <a:rPr lang="en-US" dirty="0"/>
              <a:t> </a:t>
            </a:r>
            <a:r>
              <a:rPr lang="en-US" dirty="0" err="1"/>
              <a:t>priznajemo</a:t>
            </a:r>
            <a:r>
              <a:rPr lang="en-US" dirty="0"/>
              <a:t> u 2025. </a:t>
            </a:r>
            <a:r>
              <a:rPr lang="en-US" dirty="0" err="1"/>
              <a:t>obveza</a:t>
            </a:r>
            <a:r>
              <a:rPr lang="en-US" dirty="0"/>
              <a:t> PDV-a 12/25) </a:t>
            </a:r>
          </a:p>
          <a:p>
            <a:r>
              <a:rPr lang="en-US" dirty="0" err="1"/>
              <a:t>Preporuka</a:t>
            </a:r>
            <a:r>
              <a:rPr lang="en-US" dirty="0"/>
              <a:t> – </a:t>
            </a:r>
            <a:r>
              <a:rPr lang="en-US" dirty="0" err="1"/>
              <a:t>gdje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/ </a:t>
            </a:r>
            <a:r>
              <a:rPr lang="en-US" dirty="0" err="1"/>
              <a:t>primjenjivo</a:t>
            </a:r>
            <a:r>
              <a:rPr lang="en-US" dirty="0"/>
              <a:t> – </a:t>
            </a:r>
            <a:r>
              <a:rPr lang="en-US" dirty="0" err="1"/>
              <a:t>fakturirati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u 2025.,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izbjegavanja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poteškoća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pogrešnog</a:t>
            </a:r>
            <a:r>
              <a:rPr lang="en-US" dirty="0"/>
              <a:t> </a:t>
            </a:r>
            <a:r>
              <a:rPr lang="en-US" dirty="0" err="1"/>
              <a:t>prepoznavanja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 u </a:t>
            </a:r>
            <a:r>
              <a:rPr lang="en-US" dirty="0" err="1"/>
              <a:t>softveru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4C42E-EA10-3FA1-D96F-EF00336A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B789-DB5C-7288-32CD-8424F5C7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 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DAF0-DE72-DF51-FFDC-D3BBB3DDB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PRAKTIČNI KORACI ORGANIZACIJE RADA RAČUNOVODSTVA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U NOVOM SUSTAVU RADA (F1 I F2)</a:t>
            </a: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B050"/>
                </a:solidFill>
              </a:rPr>
              <a:t>Prezenter</a:t>
            </a:r>
            <a:r>
              <a:rPr lang="en-US" dirty="0">
                <a:solidFill>
                  <a:srgbClr val="00B050"/>
                </a:solidFill>
              </a:rPr>
              <a:t>: Antonio </a:t>
            </a:r>
            <a:r>
              <a:rPr lang="en-US" dirty="0" err="1">
                <a:solidFill>
                  <a:srgbClr val="00B050"/>
                </a:solidFill>
              </a:rPr>
              <a:t>Prtenjača</a:t>
            </a: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786B4-1588-EEC4-B8C3-E2F3FDBB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B376-49E2-A5AC-DD61-6E2D903F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Zakonodavni</a:t>
            </a:r>
            <a:r>
              <a:rPr lang="en-US" dirty="0"/>
              <a:t> </a:t>
            </a:r>
            <a:r>
              <a:rPr lang="en-US" dirty="0" err="1"/>
              <a:t>okvir</a:t>
            </a:r>
            <a:r>
              <a:rPr lang="en-US" dirty="0"/>
              <a:t> – </a:t>
            </a:r>
            <a:r>
              <a:rPr lang="en-US" dirty="0" err="1"/>
              <a:t>kratki</a:t>
            </a:r>
            <a:r>
              <a:rPr lang="en-US" dirty="0"/>
              <a:t> </a:t>
            </a:r>
            <a:r>
              <a:rPr lang="en-US" dirty="0" err="1"/>
              <a:t>uvod</a:t>
            </a:r>
            <a:r>
              <a:rPr lang="en-US" dirty="0"/>
              <a:t> za </a:t>
            </a:r>
            <a:r>
              <a:rPr lang="en-US" dirty="0" err="1"/>
              <a:t>kolegice</a:t>
            </a:r>
            <a:r>
              <a:rPr lang="en-US" dirty="0"/>
              <a:t> I </a:t>
            </a:r>
            <a:r>
              <a:rPr lang="en-US" dirty="0" err="1"/>
              <a:t>kolege</a:t>
            </a:r>
            <a:r>
              <a:rPr lang="en-US" dirty="0"/>
              <a:t> </a:t>
            </a:r>
            <a:r>
              <a:rPr lang="en-US" dirty="0" err="1"/>
              <a:t>računovođe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406E-B3B8-6D66-5763-690F133E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3038" indent="-173038" algn="just"/>
            <a:r>
              <a:rPr lang="hr-HR" b="1" dirty="0"/>
              <a:t>Jedinstveni okvir:</a:t>
            </a:r>
            <a:r>
              <a:rPr lang="hr-HR" dirty="0"/>
              <a:t> Novi Zakon o fiskalizaciji</a:t>
            </a:r>
            <a:r>
              <a:rPr lang="en-US" dirty="0"/>
              <a:t> </a:t>
            </a:r>
            <a:r>
              <a:rPr lang="hr-HR" dirty="0"/>
              <a:t>uvodi jedinstven </a:t>
            </a:r>
            <a:r>
              <a:rPr lang="en-US" dirty="0" err="1"/>
              <a:t>okvir</a:t>
            </a:r>
            <a:r>
              <a:rPr lang="hr-HR" dirty="0"/>
              <a:t> fiskalizacije</a:t>
            </a:r>
            <a:endParaRPr lang="en-US" dirty="0"/>
          </a:p>
          <a:p>
            <a:pPr marL="173038" indent="-173038" algn="just"/>
            <a:r>
              <a:rPr lang="hr-HR" b="1" dirty="0"/>
              <a:t>Zamjena starog </a:t>
            </a:r>
            <a:r>
              <a:rPr lang="en-US" b="1" dirty="0"/>
              <a:t>Z</a:t>
            </a:r>
            <a:r>
              <a:rPr lang="hr-HR" b="1" dirty="0"/>
              <a:t>akona:</a:t>
            </a:r>
            <a:r>
              <a:rPr lang="hr-HR" dirty="0"/>
              <a:t> Novi </a:t>
            </a:r>
            <a:r>
              <a:rPr lang="en-US" dirty="0"/>
              <a:t>Z</a:t>
            </a:r>
            <a:r>
              <a:rPr lang="hr-HR" dirty="0"/>
              <a:t>akon zamjenjuje dosadašnji Zakon o fiskalizaciji prometa gotovinom koji je bio na snazi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hr-HR" dirty="0"/>
              <a:t> 12 godina</a:t>
            </a:r>
            <a:endParaRPr lang="en-US" dirty="0"/>
          </a:p>
          <a:p>
            <a:pPr marL="173038" indent="-173038" algn="just"/>
            <a:r>
              <a:rPr lang="en-US" dirty="0"/>
              <a:t>ZID ZOR, ZPDV, OPZ- </a:t>
            </a:r>
            <a:r>
              <a:rPr lang="en-US" b="1" dirty="0" err="1">
                <a:solidFill>
                  <a:srgbClr val="FF0000"/>
                </a:solidFill>
              </a:rPr>
              <a:t>objavljen</a:t>
            </a:r>
            <a:r>
              <a:rPr lang="en-US" b="1" dirty="0">
                <a:solidFill>
                  <a:srgbClr val="FF0000"/>
                </a:solidFill>
              </a:rPr>
              <a:t> 15.12.2025.; </a:t>
            </a:r>
            <a:r>
              <a:rPr lang="en-US" b="1" dirty="0" err="1">
                <a:solidFill>
                  <a:srgbClr val="FF0000"/>
                </a:solidFill>
              </a:rPr>
              <a:t>stranica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Porezne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uprave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b="1" dirty="0" err="1">
                <a:solidFill>
                  <a:srgbClr val="FF0000"/>
                </a:solidFill>
              </a:rPr>
              <a:t>objava</a:t>
            </a:r>
            <a:r>
              <a:rPr lang="en-US" b="1" dirty="0">
                <a:solidFill>
                  <a:srgbClr val="FF0000"/>
                </a:solidFill>
              </a:rPr>
              <a:t> 15.12. (</a:t>
            </a:r>
            <a:r>
              <a:rPr lang="en-US" b="1" dirty="0" err="1">
                <a:solidFill>
                  <a:srgbClr val="FF0000"/>
                </a:solidFill>
              </a:rPr>
              <a:t>predujmovi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173038" indent="-173038" algn="just"/>
            <a:r>
              <a:rPr lang="en-US" b="1" dirty="0" err="1"/>
              <a:t>Pravilnik</a:t>
            </a:r>
            <a:r>
              <a:rPr lang="en-US" b="1" dirty="0"/>
              <a:t> o </a:t>
            </a:r>
            <a:r>
              <a:rPr lang="en-US" b="1" dirty="0" err="1"/>
              <a:t>fiskalizaciji</a:t>
            </a:r>
            <a:endParaRPr lang="en-US" b="1" dirty="0"/>
          </a:p>
          <a:p>
            <a:pPr marL="173038" indent="-173038" algn="just"/>
            <a:r>
              <a:rPr lang="en-US" b="1" dirty="0" err="1"/>
              <a:t>Nacrt</a:t>
            </a:r>
            <a:r>
              <a:rPr lang="en-US" b="1" dirty="0"/>
              <a:t> </a:t>
            </a:r>
            <a:r>
              <a:rPr lang="en-US" b="1" dirty="0" err="1"/>
              <a:t>Prijedloga</a:t>
            </a:r>
            <a:r>
              <a:rPr lang="en-US" b="1" dirty="0"/>
              <a:t> </a:t>
            </a:r>
            <a:r>
              <a:rPr lang="en-US" b="1" dirty="0" err="1"/>
              <a:t>pravilnika</a:t>
            </a:r>
            <a:r>
              <a:rPr lang="en-US" b="1" dirty="0"/>
              <a:t> o </a:t>
            </a:r>
            <a:r>
              <a:rPr lang="en-US" b="1" dirty="0" err="1"/>
              <a:t>fiskalizaciji</a:t>
            </a:r>
            <a:r>
              <a:rPr lang="en-US" b="1" dirty="0"/>
              <a:t> </a:t>
            </a:r>
            <a:r>
              <a:rPr lang="en-US" b="1" dirty="0" err="1"/>
              <a:t>računa</a:t>
            </a:r>
            <a:r>
              <a:rPr lang="en-US" b="1" dirty="0"/>
              <a:t> u </a:t>
            </a:r>
            <a:r>
              <a:rPr lang="en-US" b="1" dirty="0" err="1"/>
              <a:t>krajnjoj</a:t>
            </a:r>
            <a:r>
              <a:rPr lang="en-US" b="1" dirty="0"/>
              <a:t> </a:t>
            </a:r>
            <a:r>
              <a:rPr lang="en-US" b="1" dirty="0" err="1"/>
              <a:t>potrošnji</a:t>
            </a:r>
            <a:endParaRPr lang="en-US" b="1" dirty="0"/>
          </a:p>
          <a:p>
            <a:pPr marL="173038" indent="-173038" algn="just"/>
            <a:r>
              <a:rPr lang="en-US" b="1" dirty="0" err="1"/>
              <a:t>Pravilnik</a:t>
            </a:r>
            <a:r>
              <a:rPr lang="en-US" b="1" dirty="0"/>
              <a:t> o </a:t>
            </a:r>
            <a:r>
              <a:rPr lang="en-US" b="1" dirty="0" err="1"/>
              <a:t>porezu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dodanu</a:t>
            </a:r>
            <a:r>
              <a:rPr lang="en-US" b="1" dirty="0"/>
              <a:t> </a:t>
            </a:r>
            <a:r>
              <a:rPr lang="en-US" b="1" dirty="0" err="1"/>
              <a:t>vrijednost</a:t>
            </a:r>
            <a:endParaRPr lang="en-US" b="1" dirty="0"/>
          </a:p>
          <a:p>
            <a:pPr marL="173038" indent="-173038" algn="just"/>
            <a:r>
              <a:rPr lang="en-US" b="1" dirty="0"/>
              <a:t>Upute </a:t>
            </a:r>
            <a:r>
              <a:rPr lang="en-US" b="1" dirty="0" err="1"/>
              <a:t>nadležnih</a:t>
            </a:r>
            <a:r>
              <a:rPr lang="en-US" b="1" dirty="0"/>
              <a:t> </a:t>
            </a:r>
            <a:r>
              <a:rPr lang="en-US" b="1" dirty="0" err="1"/>
              <a:t>tijela</a:t>
            </a:r>
            <a:endParaRPr lang="en-US" b="1" dirty="0"/>
          </a:p>
          <a:p>
            <a:pPr marL="173038" indent="-173038" algn="just"/>
            <a:r>
              <a:rPr lang="hr-HR" b="1" dirty="0"/>
              <a:t>Ciljevi reforme:</a:t>
            </a:r>
            <a:r>
              <a:rPr lang="hr-HR" dirty="0"/>
              <a:t> </a:t>
            </a:r>
            <a:r>
              <a:rPr lang="en-US" dirty="0"/>
              <a:t>D</a:t>
            </a:r>
            <a:r>
              <a:rPr lang="hr-HR" dirty="0"/>
              <a:t>igitalizacija izdavanja računa, proširenje fiskalnog nadzora i administrativno </a:t>
            </a:r>
            <a:r>
              <a:rPr lang="en-US" dirty="0"/>
              <a:t>“</a:t>
            </a:r>
            <a:r>
              <a:rPr lang="hr-HR" dirty="0"/>
              <a:t>rasterećenje</a:t>
            </a:r>
            <a:r>
              <a:rPr lang="en-US" dirty="0"/>
              <a:t>”</a:t>
            </a:r>
            <a:r>
              <a:rPr lang="hr-HR" dirty="0"/>
              <a:t> za poduzetnike</a:t>
            </a:r>
            <a:endParaRPr lang="en-US" dirty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11B18-DB1C-D8AF-A895-13CF682D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180" y="46863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377B-B0C8-8B6B-D6B3-30380D8A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Kako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promijeniti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rada?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FC14-2B4C-661D-0C3C-B4732E8C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ostatku</a:t>
            </a:r>
            <a:r>
              <a:rPr lang="en-US" dirty="0"/>
              <a:t> 2025.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rada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klijenta</a:t>
            </a:r>
            <a:endParaRPr lang="en-US" dirty="0"/>
          </a:p>
          <a:p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zapravo</a:t>
            </a:r>
            <a:r>
              <a:rPr lang="en-US" dirty="0"/>
              <a:t> u </a:t>
            </a:r>
            <a:r>
              <a:rPr lang="en-US" dirty="0" err="1"/>
              <a:t>praktičnom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računovodstva</a:t>
            </a:r>
            <a:r>
              <a:rPr lang="en-US" dirty="0"/>
              <a:t> novo?</a:t>
            </a:r>
          </a:p>
          <a:p>
            <a:pPr>
              <a:buFontTx/>
              <a:buChar char="-"/>
            </a:pPr>
            <a:r>
              <a:rPr lang="en-US" dirty="0"/>
              <a:t>Ne </a:t>
            </a:r>
            <a:r>
              <a:rPr lang="en-US" dirty="0" err="1"/>
              <a:t>ulazeći</a:t>
            </a:r>
            <a:r>
              <a:rPr lang="en-US" dirty="0"/>
              <a:t> u to </a:t>
            </a:r>
            <a:r>
              <a:rPr lang="en-US" dirty="0" err="1"/>
              <a:t>tko</a:t>
            </a:r>
            <a:r>
              <a:rPr lang="en-US" dirty="0"/>
              <a:t> je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organizirao</a:t>
            </a:r>
            <a:r>
              <a:rPr lang="en-US" dirty="0"/>
              <a:t> </a:t>
            </a:r>
            <a:r>
              <a:rPr lang="en-US" dirty="0" err="1"/>
              <a:t>obveze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je:</a:t>
            </a:r>
          </a:p>
          <a:p>
            <a:pPr>
              <a:buFontTx/>
              <a:buChar char="-"/>
            </a:pPr>
            <a:r>
              <a:rPr lang="en-US" dirty="0" err="1"/>
              <a:t>određivati</a:t>
            </a:r>
            <a:r>
              <a:rPr lang="en-US" dirty="0"/>
              <a:t> KPD-</a:t>
            </a:r>
            <a:r>
              <a:rPr lang="en-US" dirty="0" err="1"/>
              <a:t>ove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paziti</a:t>
            </a:r>
            <a:r>
              <a:rPr lang="en-US" dirty="0"/>
              <a:t> da </a:t>
            </a:r>
            <a:r>
              <a:rPr lang="en-US" dirty="0" err="1"/>
              <a:t>računi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minimalno</a:t>
            </a:r>
            <a:r>
              <a:rPr lang="en-US" dirty="0"/>
              <a:t> </a:t>
            </a:r>
            <a:r>
              <a:rPr lang="en-US" dirty="0" err="1"/>
              <a:t>indikatora</a:t>
            </a:r>
            <a:r>
              <a:rPr lang="en-US" dirty="0"/>
              <a:t> </a:t>
            </a:r>
            <a:r>
              <a:rPr lang="en-US" dirty="0" err="1"/>
              <a:t>kopija</a:t>
            </a:r>
            <a:r>
              <a:rPr lang="en-US" dirty="0"/>
              <a:t> (</a:t>
            </a:r>
            <a:r>
              <a:rPr lang="en-US" dirty="0" err="1"/>
              <a:t>ispravaka</a:t>
            </a:r>
            <a:r>
              <a:rPr lang="en-US" dirty="0"/>
              <a:t>) – </a:t>
            </a:r>
            <a:r>
              <a:rPr lang="en-US" dirty="0" err="1"/>
              <a:t>neki</a:t>
            </a:r>
            <a:r>
              <a:rPr lang="en-US" dirty="0"/>
              <a:t> program </a:t>
            </a:r>
            <a:r>
              <a:rPr lang="en-US" dirty="0" err="1"/>
              <a:t>mogu</a:t>
            </a:r>
            <a:r>
              <a:rPr lang="en-US" dirty="0"/>
              <a:t> “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” </a:t>
            </a:r>
            <a:r>
              <a:rPr lang="en-US" dirty="0" err="1"/>
              <a:t>kreirati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pošalje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provjeru</a:t>
            </a:r>
            <a:r>
              <a:rPr lang="en-US" dirty="0"/>
              <a:t> – </a:t>
            </a:r>
            <a:r>
              <a:rPr lang="en-US" dirty="0" err="1"/>
              <a:t>provjeriti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li to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softver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EA809-B867-1852-F3DE-53A6C990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7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D028-6CCD-C1AE-0B43-DA460215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obavijesti</a:t>
            </a:r>
            <a:r>
              <a:rPr lang="en-US" dirty="0"/>
              <a:t> (</a:t>
            </a:r>
            <a:r>
              <a:rPr lang="en-US" dirty="0" err="1"/>
              <a:t>mailom</a:t>
            </a:r>
            <a:r>
              <a:rPr lang="en-US" dirty="0"/>
              <a:t>) </a:t>
            </a:r>
            <a:r>
              <a:rPr lang="en-US" dirty="0" err="1"/>
              <a:t>klijentima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519DD-D098-7A7C-8229-D8044F89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1B030-D7A2-C85F-9CD1-C6CFB607B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93A43-4BD6-CA10-970A-C0F3DEA3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235154"/>
            <a:ext cx="7919911" cy="34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2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168A-F160-7943-1D87-7258C77A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Problematični</a:t>
            </a:r>
            <a:r>
              <a:rPr lang="en-US" dirty="0"/>
              <a:t>” </a:t>
            </a:r>
            <a:r>
              <a:rPr lang="en-US" dirty="0" err="1"/>
              <a:t>klijenti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ADD5-1D93-44CA-4294-0018EC69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414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err="1"/>
              <a:t>Postupanje</a:t>
            </a:r>
            <a:r>
              <a:rPr lang="en-US" dirty="0"/>
              <a:t> s </a:t>
            </a:r>
            <a:r>
              <a:rPr lang="en-US" dirty="0" err="1"/>
              <a:t>klijentima</a:t>
            </a:r>
            <a:r>
              <a:rPr lang="en-US" dirty="0"/>
              <a:t> koji:</a:t>
            </a:r>
          </a:p>
          <a:p>
            <a:pPr>
              <a:buFontTx/>
              <a:buChar char="-"/>
            </a:pPr>
            <a:r>
              <a:rPr lang="en-US" dirty="0"/>
              <a:t>“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informatički</a:t>
            </a:r>
            <a:r>
              <a:rPr lang="en-US" dirty="0"/>
              <a:t> </a:t>
            </a:r>
            <a:r>
              <a:rPr lang="en-US" dirty="0" err="1"/>
              <a:t>pismeni</a:t>
            </a:r>
            <a:r>
              <a:rPr lang="en-US" dirty="0"/>
              <a:t>” /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/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/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u="sng" dirty="0" err="1"/>
              <a:t>izlike</a:t>
            </a:r>
            <a:endParaRPr lang="en-US" u="sng" dirty="0"/>
          </a:p>
          <a:p>
            <a:pPr>
              <a:buFontTx/>
              <a:buChar char="-"/>
            </a:pPr>
            <a:r>
              <a:rPr lang="en-US" dirty="0"/>
              <a:t>Nisu </a:t>
            </a:r>
            <a:r>
              <a:rPr lang="en-US" dirty="0" err="1"/>
              <a:t>uredni</a:t>
            </a:r>
            <a:r>
              <a:rPr lang="en-US" dirty="0"/>
              <a:t> </a:t>
            </a:r>
            <a:r>
              <a:rPr lang="en-US" dirty="0" err="1"/>
              <a:t>generalno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Pisana </a:t>
            </a:r>
            <a:r>
              <a:rPr lang="en-US" dirty="0" err="1"/>
              <a:t>komunikacija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pisane</a:t>
            </a:r>
            <a:r>
              <a:rPr lang="en-US" dirty="0"/>
              <a:t> </a:t>
            </a:r>
            <a:r>
              <a:rPr lang="en-US" dirty="0" err="1"/>
              <a:t>obavijesti</a:t>
            </a:r>
            <a:r>
              <a:rPr lang="en-US" dirty="0"/>
              <a:t> (</a:t>
            </a:r>
            <a:r>
              <a:rPr lang="en-US" dirty="0" err="1"/>
              <a:t>jedina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sudskih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revidiranje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221EF-84CA-D6A3-EC5C-DDEA67C4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9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36D7-EFF8-76BB-42EC-A6248A02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Alternativa </a:t>
            </a:r>
            <a:r>
              <a:rPr lang="en-US" dirty="0" err="1"/>
              <a:t>kontrole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967D4-5C46-72FB-95A2-17AB7B47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Dnevni </a:t>
            </a:r>
            <a:r>
              <a:rPr lang="en-US" b="1" dirty="0" err="1"/>
              <a:t>izvodi</a:t>
            </a:r>
            <a:r>
              <a:rPr lang="en-US" b="1" dirty="0"/>
              <a:t> – </a:t>
            </a:r>
            <a:r>
              <a:rPr lang="en-US" b="1" dirty="0" err="1"/>
              <a:t>sustavna</a:t>
            </a:r>
            <a:r>
              <a:rPr lang="en-US" b="1" dirty="0"/>
              <a:t> </a:t>
            </a:r>
            <a:r>
              <a:rPr lang="en-US" b="1" dirty="0" err="1"/>
              <a:t>kontrola</a:t>
            </a:r>
            <a:r>
              <a:rPr lang="en-US" b="1" dirty="0"/>
              <a:t> </a:t>
            </a:r>
            <a:r>
              <a:rPr lang="en-US" b="1" dirty="0" err="1"/>
              <a:t>klijenta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preporuka</a:t>
            </a:r>
            <a:r>
              <a:rPr lang="en-US" dirty="0"/>
              <a:t> </a:t>
            </a:r>
            <a:r>
              <a:rPr lang="en-US" dirty="0" err="1"/>
              <a:t>dostava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uvoz</a:t>
            </a:r>
            <a:r>
              <a:rPr lang="en-US" dirty="0"/>
              <a:t> u </a:t>
            </a:r>
            <a:r>
              <a:rPr lang="en-US" dirty="0" err="1"/>
              <a:t>računovodstveni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</a:p>
          <a:p>
            <a:r>
              <a:rPr lang="en-US" dirty="0" err="1"/>
              <a:t>Izazov</a:t>
            </a:r>
            <a:r>
              <a:rPr lang="en-US" dirty="0"/>
              <a:t> –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takvog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dostave</a:t>
            </a:r>
            <a:r>
              <a:rPr lang="en-US" dirty="0"/>
              <a:t> </a:t>
            </a:r>
            <a:r>
              <a:rPr lang="en-US" dirty="0" err="1"/>
              <a:t>izvoda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problematiziraju</a:t>
            </a:r>
            <a:endParaRPr lang="en-US" dirty="0"/>
          </a:p>
          <a:p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prigovora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AF92A-BD29-16C2-FC0C-3E551468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539E-5D7C-095E-98A2-A2DBDE48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KPD </a:t>
            </a:r>
            <a:r>
              <a:rPr lang="en-US" dirty="0" err="1"/>
              <a:t>oznake</a:t>
            </a:r>
            <a:r>
              <a:rPr lang="en-US" dirty="0"/>
              <a:t> –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sad </a:t>
            </a:r>
            <a:r>
              <a:rPr lang="en-US" i="1" dirty="0"/>
              <a:t>(a </a:t>
            </a:r>
            <a:r>
              <a:rPr lang="en-US" i="1" dirty="0" err="1"/>
              <a:t>kome</a:t>
            </a:r>
            <a:r>
              <a:rPr lang="en-US" i="1" dirty="0"/>
              <a:t> </a:t>
            </a:r>
            <a:r>
              <a:rPr lang="en-US" i="1" dirty="0" err="1"/>
              <a:t>možete</a:t>
            </a:r>
            <a:r>
              <a:rPr lang="en-US" i="1" dirty="0"/>
              <a:t> </a:t>
            </a:r>
            <a:r>
              <a:rPr lang="en-US" i="1" dirty="0" err="1"/>
              <a:t>prilikom</a:t>
            </a:r>
            <a:r>
              <a:rPr lang="en-US" i="1" dirty="0"/>
              <a:t> </a:t>
            </a:r>
            <a:r>
              <a:rPr lang="en-US" i="1" dirty="0" err="1"/>
              <a:t>fakturiranja</a:t>
            </a:r>
            <a:r>
              <a:rPr lang="en-US" i="1" dirty="0"/>
              <a:t>)</a:t>
            </a:r>
            <a:endParaRPr lang="hr-HR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206A-FEB2-CD2A-9BB9-44B0FE5F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46" y="2073658"/>
            <a:ext cx="4963997" cy="41747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FMCG </a:t>
            </a:r>
            <a:r>
              <a:rPr lang="en-US" dirty="0" err="1"/>
              <a:t>industrija</a:t>
            </a:r>
            <a:r>
              <a:rPr lang="en-US" dirty="0"/>
              <a:t> – </a:t>
            </a:r>
            <a:r>
              <a:rPr lang="en-US" dirty="0" err="1"/>
              <a:t>sektori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maloprodaju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šalje</a:t>
            </a:r>
            <a:r>
              <a:rPr lang="en-US" dirty="0"/>
              <a:t> </a:t>
            </a:r>
            <a:r>
              <a:rPr lang="en-US" dirty="0" err="1"/>
              <a:t>eRačun</a:t>
            </a:r>
            <a:r>
              <a:rPr lang="en-US" dirty="0"/>
              <a:t> – </a:t>
            </a:r>
            <a:r>
              <a:rPr lang="en-US" dirty="0" err="1"/>
              <a:t>potrebno</a:t>
            </a:r>
            <a:r>
              <a:rPr lang="en-US" dirty="0"/>
              <a:t> KPD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, </a:t>
            </a:r>
            <a:r>
              <a:rPr lang="en-US" dirty="0" err="1"/>
              <a:t>provjeriti</a:t>
            </a:r>
            <a:r>
              <a:rPr lang="en-US" dirty="0"/>
              <a:t> je li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masovno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KPD-a</a:t>
            </a:r>
          </a:p>
          <a:p>
            <a:pPr algn="just"/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</a:t>
            </a:r>
            <a:r>
              <a:rPr lang="en-US" dirty="0" err="1"/>
              <a:t>radnici</a:t>
            </a:r>
            <a:r>
              <a:rPr lang="en-US" dirty="0"/>
              <a:t> “ne </a:t>
            </a:r>
            <a:r>
              <a:rPr lang="en-US" dirty="0" err="1"/>
              <a:t>znaju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” </a:t>
            </a:r>
            <a:r>
              <a:rPr lang="en-US" dirty="0" err="1"/>
              <a:t>oko</a:t>
            </a:r>
            <a:r>
              <a:rPr lang="en-US" dirty="0"/>
              <a:t> KPD-a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kojima</a:t>
            </a:r>
            <a:r>
              <a:rPr lang="en-US" dirty="0"/>
              <a:t> je do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s </a:t>
            </a:r>
            <a:r>
              <a:rPr lang="en-US" dirty="0" err="1"/>
              <a:t>izdavanjem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: </a:t>
            </a:r>
            <a:r>
              <a:rPr lang="en-US" dirty="0" err="1"/>
              <a:t>edukacija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pisani</a:t>
            </a:r>
            <a:r>
              <a:rPr lang="en-US" dirty="0"/>
              <a:t> mail –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desno</a:t>
            </a:r>
            <a:endParaRPr lang="en-US" dirty="0"/>
          </a:p>
          <a:p>
            <a:pPr algn="just"/>
            <a:r>
              <a:rPr lang="en-US" dirty="0" err="1"/>
              <a:t>Ostalo</a:t>
            </a:r>
            <a:r>
              <a:rPr lang="en-US" dirty="0"/>
              <a:t>: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KPD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fakturiranja</a:t>
            </a:r>
            <a:r>
              <a:rPr lang="en-US" dirty="0"/>
              <a:t> – </a:t>
            </a:r>
            <a:r>
              <a:rPr lang="en-US" dirty="0" err="1"/>
              <a:t>struke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se </a:t>
            </a:r>
            <a:r>
              <a:rPr lang="en-US" dirty="0" err="1"/>
              <a:t>opisi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računima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iznova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građevinski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Provjeriti</a:t>
            </a:r>
            <a:r>
              <a:rPr lang="en-US" dirty="0"/>
              <a:t> u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ne </a:t>
            </a:r>
            <a:r>
              <a:rPr lang="en-US" dirty="0" err="1"/>
              <a:t>odaberete</a:t>
            </a:r>
            <a:r>
              <a:rPr lang="en-US" dirty="0"/>
              <a:t> KPD </a:t>
            </a:r>
            <a:r>
              <a:rPr lang="en-US" dirty="0" err="1"/>
              <a:t>šifru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artikla</a:t>
            </a:r>
            <a:r>
              <a:rPr lang="en-US" dirty="0"/>
              <a:t> – da li </a:t>
            </a:r>
            <a:r>
              <a:rPr lang="en-US" dirty="0" err="1"/>
              <a:t>sustav</a:t>
            </a:r>
            <a:r>
              <a:rPr lang="en-US" dirty="0"/>
              <a:t> za </a:t>
            </a:r>
            <a:r>
              <a:rPr lang="en-US" dirty="0" err="1"/>
              <a:t>izdavanje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grešku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izostavljanje</a:t>
            </a:r>
            <a:r>
              <a:rPr lang="en-US" dirty="0"/>
              <a:t> </a:t>
            </a:r>
            <a:r>
              <a:rPr lang="en-US" dirty="0" err="1"/>
              <a:t>obveznog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– </a:t>
            </a:r>
            <a:r>
              <a:rPr lang="en-US" b="1" u="sng" dirty="0" err="1"/>
              <a:t>ako</a:t>
            </a:r>
            <a:r>
              <a:rPr lang="en-US" b="1" u="sng" dirty="0"/>
              <a:t> ne, </a:t>
            </a:r>
            <a:r>
              <a:rPr lang="en-US" b="1" u="sng" dirty="0" err="1"/>
              <a:t>jako</a:t>
            </a:r>
            <a:r>
              <a:rPr lang="en-US" b="1" u="sng" dirty="0"/>
              <a:t> </a:t>
            </a:r>
            <a:r>
              <a:rPr lang="en-US" b="1" u="sng" dirty="0" err="1"/>
              <a:t>paziti</a:t>
            </a:r>
            <a:r>
              <a:rPr lang="en-US" b="1" u="sng" dirty="0"/>
              <a:t> </a:t>
            </a:r>
            <a:r>
              <a:rPr lang="en-US" b="1" u="sng" dirty="0" err="1"/>
              <a:t>kod</a:t>
            </a:r>
            <a:r>
              <a:rPr lang="en-US" b="1" u="sng" dirty="0"/>
              <a:t> </a:t>
            </a:r>
            <a:r>
              <a:rPr lang="en-US" b="1" u="sng" dirty="0" err="1"/>
              <a:t>fakturiranja</a:t>
            </a:r>
            <a:r>
              <a:rPr lang="en-US" b="1" u="sng" dirty="0"/>
              <a:t> (</a:t>
            </a:r>
            <a:r>
              <a:rPr lang="en-US" b="1" u="sng" dirty="0" err="1"/>
              <a:t>ili</a:t>
            </a:r>
            <a:r>
              <a:rPr lang="en-US" b="1" u="sng" dirty="0"/>
              <a:t> </a:t>
            </a:r>
            <a:r>
              <a:rPr lang="en-US" b="1" u="sng" dirty="0" err="1"/>
              <a:t>komunicirati</a:t>
            </a:r>
            <a:r>
              <a:rPr lang="en-US" b="1" u="sng" dirty="0"/>
              <a:t> s </a:t>
            </a:r>
            <a:r>
              <a:rPr lang="en-US" b="1" u="sng" dirty="0" err="1"/>
              <a:t>informatičarima</a:t>
            </a:r>
            <a:r>
              <a:rPr lang="en-US" b="1" u="sng" dirty="0"/>
              <a:t>)!</a:t>
            </a:r>
          </a:p>
          <a:p>
            <a:pPr algn="just"/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99B5A-BD17-E440-F8A2-0F4A03A8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41" y="2073659"/>
            <a:ext cx="4138699" cy="2987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3DBA8-AA9E-0839-ADD3-B135C857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9847-AFFB-2C49-0ADF-3B8C7D5E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računovodstva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uvjeti</a:t>
            </a:r>
            <a:r>
              <a:rPr lang="en-US" dirty="0"/>
              <a:t> </a:t>
            </a:r>
            <a:r>
              <a:rPr lang="en-US" dirty="0" err="1"/>
              <a:t>suradnje</a:t>
            </a:r>
            <a:r>
              <a:rPr lang="en-US" dirty="0"/>
              <a:t> s </a:t>
            </a:r>
            <a:r>
              <a:rPr lang="en-US" dirty="0" err="1"/>
              <a:t>klijentima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1335-1CF9-8292-45FB-BC1F7AABF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izraženija</a:t>
            </a:r>
            <a:r>
              <a:rPr lang="en-US" dirty="0"/>
              <a:t> –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snažnije</a:t>
            </a:r>
            <a:r>
              <a:rPr lang="en-US" dirty="0"/>
              <a:t> alate</a:t>
            </a:r>
          </a:p>
          <a:p>
            <a:r>
              <a:rPr lang="en-US" dirty="0" err="1"/>
              <a:t>Preporuka</a:t>
            </a:r>
            <a:r>
              <a:rPr lang="en-US" dirty="0"/>
              <a:t>: </a:t>
            </a:r>
            <a:r>
              <a:rPr lang="en-US" dirty="0" err="1"/>
              <a:t>prilika</a:t>
            </a:r>
            <a:r>
              <a:rPr lang="en-US" dirty="0"/>
              <a:t> za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o </a:t>
            </a:r>
            <a:r>
              <a:rPr lang="en-US" dirty="0" err="1"/>
              <a:t>pružanju</a:t>
            </a:r>
            <a:r>
              <a:rPr lang="en-US" dirty="0"/>
              <a:t> </a:t>
            </a:r>
            <a:r>
              <a:rPr lang="en-US" dirty="0" err="1"/>
              <a:t>računovodstvenih</a:t>
            </a:r>
            <a:r>
              <a:rPr lang="en-US" dirty="0"/>
              <a:t> </a:t>
            </a:r>
            <a:r>
              <a:rPr lang="en-US" dirty="0" err="1"/>
              <a:t>usluga</a:t>
            </a:r>
            <a:endParaRPr lang="en-US" dirty="0"/>
          </a:p>
          <a:p>
            <a:r>
              <a:rPr lang="en-US" dirty="0" err="1"/>
              <a:t>Također</a:t>
            </a:r>
            <a:r>
              <a:rPr lang="en-US" dirty="0"/>
              <a:t>: </a:t>
            </a:r>
            <a:r>
              <a:rPr lang="en-US" dirty="0" err="1"/>
              <a:t>osigurajte</a:t>
            </a:r>
            <a:r>
              <a:rPr lang="en-US" dirty="0"/>
              <a:t> </a:t>
            </a:r>
            <a:r>
              <a:rPr lang="en-US" dirty="0" err="1"/>
              <a:t>sastanak</a:t>
            </a:r>
            <a:r>
              <a:rPr lang="en-US" dirty="0"/>
              <a:t> s </a:t>
            </a:r>
            <a:r>
              <a:rPr lang="en-US" dirty="0" err="1"/>
              <a:t>osiguranjem</a:t>
            </a:r>
            <a:r>
              <a:rPr lang="en-US" dirty="0"/>
              <a:t> da </a:t>
            </a:r>
            <a:r>
              <a:rPr lang="en-US" dirty="0" err="1"/>
              <a:t>saznate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polica</a:t>
            </a:r>
            <a:r>
              <a:rPr lang="en-US" dirty="0"/>
              <a:t> od </a:t>
            </a:r>
            <a:r>
              <a:rPr lang="en-US" dirty="0" err="1"/>
              <a:t>osiguranja</a:t>
            </a:r>
            <a:r>
              <a:rPr lang="en-US" dirty="0"/>
              <a:t> od </a:t>
            </a:r>
            <a:r>
              <a:rPr lang="en-US" dirty="0" err="1"/>
              <a:t>profesionalne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pokriva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9455D-2C47-6063-A4EF-50D0B4C5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7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E95B-8D0F-2254-6548-CD035C3E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67602-8DA7-331D-DC79-4FAE32B9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89558-40D8-181A-D4EE-E917E04D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4" y="775355"/>
            <a:ext cx="4920792" cy="5307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893CA-0824-C4BF-1907-2B3891D29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46" y="656476"/>
            <a:ext cx="4963994" cy="5545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B44457-BDA2-DFC0-2E4F-ACBA3F397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4A85-4470-6398-CA22-2FB3B5A1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39E3-395C-FEAB-E44C-90A0E3D1F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5B6FA-0D48-8CF6-7733-5B84FF98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8" y="711723"/>
            <a:ext cx="5055030" cy="5434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C1CBF-2735-F9A7-2AB3-8A8F6CC6A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28" y="711723"/>
            <a:ext cx="5033913" cy="5516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556852-A0D1-1256-916C-F0661762E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2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A52B-6AF5-41E7-FC57-5E9305F0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računovođe</a:t>
            </a:r>
            <a:r>
              <a:rPr lang="en-US" dirty="0"/>
              <a:t> u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 rada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1D1A-BD08-B4D3-8174-D19FCA27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Uloga</a:t>
            </a:r>
            <a:r>
              <a:rPr lang="en-US" dirty="0"/>
              <a:t> u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 rada </a:t>
            </a:r>
            <a:r>
              <a:rPr lang="en-US" dirty="0" err="1"/>
              <a:t>ovisi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O </a:t>
            </a:r>
            <a:r>
              <a:rPr lang="en-US" dirty="0" err="1"/>
              <a:t>informatičkim</a:t>
            </a:r>
            <a:r>
              <a:rPr lang="en-US" dirty="0"/>
              <a:t> </a:t>
            </a:r>
            <a:r>
              <a:rPr lang="en-US" dirty="0" err="1"/>
              <a:t>preferencijama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otporu</a:t>
            </a:r>
            <a:r>
              <a:rPr lang="en-US" dirty="0"/>
              <a:t> 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nužnoj</a:t>
            </a:r>
            <a:r>
              <a:rPr lang="en-US" dirty="0"/>
              <a:t> </a:t>
            </a:r>
            <a:r>
              <a:rPr lang="en-US" dirty="0" err="1"/>
              <a:t>prilagodbi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Stav </a:t>
            </a:r>
            <a:r>
              <a:rPr lang="en-US" dirty="0" err="1"/>
              <a:t>predavača</a:t>
            </a:r>
            <a:r>
              <a:rPr lang="en-US" dirty="0"/>
              <a:t>: za </a:t>
            </a:r>
            <a:r>
              <a:rPr lang="en-US" dirty="0" err="1"/>
              <a:t>ispravno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implementiranje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rada, </a:t>
            </a:r>
            <a:r>
              <a:rPr lang="en-US" dirty="0" err="1"/>
              <a:t>nužno</a:t>
            </a:r>
            <a:r>
              <a:rPr lang="en-US" dirty="0"/>
              <a:t> </a:t>
            </a:r>
            <a:r>
              <a:rPr lang="en-US" dirty="0" err="1"/>
              <a:t>digitalizirati</a:t>
            </a:r>
            <a:r>
              <a:rPr lang="en-US" dirty="0"/>
              <a:t> </a:t>
            </a:r>
            <a:r>
              <a:rPr lang="en-US" dirty="0" err="1"/>
              <a:t>računovodstvo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propisane</a:t>
            </a:r>
            <a:r>
              <a:rPr lang="en-US" dirty="0"/>
              <a:t> </a:t>
            </a:r>
            <a:r>
              <a:rPr lang="en-US" dirty="0" err="1"/>
              <a:t>mjere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Očekuje</a:t>
            </a:r>
            <a:r>
              <a:rPr lang="en-US" dirty="0"/>
              <a:t> se </a:t>
            </a:r>
            <a:r>
              <a:rPr lang="en-US" dirty="0" err="1"/>
              <a:t>preteža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fakturiranja</a:t>
            </a:r>
            <a:r>
              <a:rPr lang="en-US" dirty="0"/>
              <a:t>, </a:t>
            </a:r>
            <a:r>
              <a:rPr lang="en-US" dirty="0" err="1"/>
              <a:t>intenzivniji</a:t>
            </a:r>
            <a:r>
              <a:rPr lang="en-US" dirty="0"/>
              <a:t> rad s </a:t>
            </a:r>
            <a:r>
              <a:rPr lang="en-US" dirty="0" err="1"/>
              <a:t>klijentima</a:t>
            </a:r>
            <a:r>
              <a:rPr lang="en-US" dirty="0"/>
              <a:t>, </a:t>
            </a:r>
            <a:r>
              <a:rPr lang="en-US" dirty="0" err="1"/>
              <a:t>olakšan</a:t>
            </a:r>
            <a:r>
              <a:rPr lang="en-US" dirty="0"/>
              <a:t> rad s PDV </a:t>
            </a:r>
            <a:r>
              <a:rPr lang="en-US" dirty="0" err="1"/>
              <a:t>prijavama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Razdoblje</a:t>
            </a:r>
            <a:r>
              <a:rPr lang="en-US" dirty="0"/>
              <a:t> </a:t>
            </a:r>
            <a:r>
              <a:rPr lang="en-US" dirty="0" err="1"/>
              <a:t>prilagodbe</a:t>
            </a:r>
            <a:r>
              <a:rPr lang="en-US" dirty="0"/>
              <a:t>: </a:t>
            </a:r>
            <a:r>
              <a:rPr lang="en-US" dirty="0" err="1"/>
              <a:t>očekivan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prvih</a:t>
            </a:r>
            <a:r>
              <a:rPr lang="en-US" dirty="0"/>
              <a:t> </a:t>
            </a:r>
            <a:r>
              <a:rPr lang="en-US" dirty="0" err="1"/>
              <a:t>prijava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D4C90-8F77-CDE7-59AA-B59ACAD9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7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A641-BE04-FEE6-D197-47DCD96A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Neki </a:t>
            </a:r>
            <a:r>
              <a:rPr lang="en-US" dirty="0" err="1"/>
              <a:t>inputi</a:t>
            </a:r>
            <a:r>
              <a:rPr lang="en-US" dirty="0"/>
              <a:t> do </a:t>
            </a:r>
            <a:r>
              <a:rPr lang="en-US" dirty="0" err="1"/>
              <a:t>kraja</a:t>
            </a:r>
            <a:r>
              <a:rPr lang="en-US" dirty="0"/>
              <a:t> 2025.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C539-40D1-F812-FC25-23B817E7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Dnevno</a:t>
            </a:r>
            <a:r>
              <a:rPr lang="en-US" dirty="0"/>
              <a:t> </a:t>
            </a:r>
            <a:r>
              <a:rPr lang="en-US" dirty="0" err="1"/>
              <a:t>pratite</a:t>
            </a:r>
            <a:r>
              <a:rPr lang="en-US" dirty="0"/>
              <a:t> </a:t>
            </a:r>
            <a:r>
              <a:rPr lang="en-US" dirty="0" err="1"/>
              <a:t>pouzdane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hr-HR" dirty="0"/>
              <a:t>: Pratite </a:t>
            </a:r>
            <a:r>
              <a:rPr lang="hr-HR" u="sng" dirty="0"/>
              <a:t>objave Porezne uprave</a:t>
            </a:r>
            <a:r>
              <a:rPr lang="hr-HR" dirty="0"/>
              <a:t> i softverske kuće kod koje imate softver; komentirajte </a:t>
            </a:r>
            <a:r>
              <a:rPr lang="en-US" dirty="0" err="1"/>
              <a:t>aktualnosti</a:t>
            </a:r>
            <a:r>
              <a:rPr lang="en-US" dirty="0"/>
              <a:t> </a:t>
            </a:r>
            <a:r>
              <a:rPr lang="hr-HR" dirty="0"/>
              <a:t>s kolegama iz struke.</a:t>
            </a:r>
          </a:p>
          <a:p>
            <a:pPr algn="just"/>
            <a:r>
              <a:rPr lang="en-US" dirty="0" err="1"/>
              <a:t>RiPup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dostupan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dnevnoj</a:t>
            </a:r>
            <a:r>
              <a:rPr lang="en-US" dirty="0"/>
              <a:t> </a:t>
            </a:r>
            <a:r>
              <a:rPr lang="en-US" dirty="0" err="1"/>
              <a:t>bazi</a:t>
            </a: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18C43-A15F-0CD1-FDE6-17E42655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9682-A8CB-0AEE-D423-55B50344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trenutnog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prilagodbe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fiskalizaciju</a:t>
            </a:r>
            <a:r>
              <a:rPr lang="en-US" dirty="0"/>
              <a:t> F1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A4D77-2D2C-B934-43B0-3CC3DB27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Subjekti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izdavali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 u </a:t>
            </a:r>
            <a:r>
              <a:rPr lang="en-US" dirty="0" err="1"/>
              <a:t>gotovinskom</a:t>
            </a:r>
            <a:r>
              <a:rPr lang="en-US" dirty="0"/>
              <a:t> </a:t>
            </a:r>
            <a:r>
              <a:rPr lang="en-US" dirty="0" err="1"/>
              <a:t>prometu</a:t>
            </a:r>
            <a:r>
              <a:rPr lang="en-US" dirty="0"/>
              <a:t> – u </a:t>
            </a:r>
            <a:r>
              <a:rPr lang="en-US" dirty="0" err="1"/>
              <a:t>pravilu</a:t>
            </a:r>
            <a:r>
              <a:rPr lang="en-US" dirty="0"/>
              <a:t> </a:t>
            </a:r>
            <a:r>
              <a:rPr lang="en-US" dirty="0" err="1"/>
              <a:t>prilagođeni</a:t>
            </a:r>
            <a:endParaRPr lang="en-US" dirty="0"/>
          </a:p>
          <a:p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odgađaju</a:t>
            </a:r>
            <a:r>
              <a:rPr lang="en-US" dirty="0"/>
              <a:t> </a:t>
            </a:r>
            <a:r>
              <a:rPr lang="en-US" dirty="0" err="1"/>
              <a:t>odlazak</a:t>
            </a:r>
            <a:r>
              <a:rPr lang="en-US" dirty="0"/>
              <a:t> u </a:t>
            </a:r>
            <a:r>
              <a:rPr lang="en-US" dirty="0" err="1"/>
              <a:t>instituciju</a:t>
            </a:r>
            <a:r>
              <a:rPr lang="en-US" dirty="0"/>
              <a:t> za </a:t>
            </a:r>
            <a:r>
              <a:rPr lang="en-US" dirty="0" err="1"/>
              <a:t>pribavljanje</a:t>
            </a:r>
            <a:r>
              <a:rPr lang="en-US" dirty="0"/>
              <a:t> F1 </a:t>
            </a:r>
            <a:r>
              <a:rPr lang="en-US" dirty="0" err="1"/>
              <a:t>certifikata</a:t>
            </a:r>
            <a:endParaRPr lang="en-US" dirty="0"/>
          </a:p>
          <a:p>
            <a:r>
              <a:rPr lang="en-US" dirty="0"/>
              <a:t>Kada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uključeni</a:t>
            </a:r>
            <a:r>
              <a:rPr lang="en-US" dirty="0"/>
              <a:t> u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prilagodbe</a:t>
            </a:r>
            <a:r>
              <a:rPr lang="en-US" dirty="0"/>
              <a:t> - </a:t>
            </a:r>
            <a:r>
              <a:rPr lang="en-US" dirty="0" err="1"/>
              <a:t>prilagodba</a:t>
            </a:r>
            <a:r>
              <a:rPr lang="en-US" dirty="0"/>
              <a:t> </a:t>
            </a:r>
            <a:r>
              <a:rPr lang="en-US" dirty="0" err="1"/>
              <a:t>dulje</a:t>
            </a:r>
            <a:r>
              <a:rPr lang="en-US" dirty="0"/>
              <a:t> </a:t>
            </a:r>
            <a:r>
              <a:rPr lang="en-US" dirty="0" err="1"/>
              <a:t>traje</a:t>
            </a:r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tjedan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dvojbe</a:t>
            </a:r>
            <a:endParaRPr lang="en-US" dirty="0"/>
          </a:p>
          <a:p>
            <a:r>
              <a:rPr lang="en-US" dirty="0"/>
              <a:t>KPD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eksplicitno</a:t>
            </a:r>
            <a:r>
              <a:rPr lang="en-US" dirty="0"/>
              <a:t> </a:t>
            </a:r>
            <a:r>
              <a:rPr lang="en-US" dirty="0" err="1"/>
              <a:t>pojašnjen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očekuju</a:t>
            </a:r>
            <a:r>
              <a:rPr lang="en-US" dirty="0"/>
              <a:t> se </a:t>
            </a:r>
            <a:r>
              <a:rPr lang="en-US" dirty="0" err="1"/>
              <a:t>izazovi</a:t>
            </a:r>
            <a:r>
              <a:rPr lang="en-US" dirty="0"/>
              <a:t> u </a:t>
            </a:r>
            <a:r>
              <a:rPr lang="en-US" dirty="0" err="1"/>
              <a:t>praksi</a:t>
            </a:r>
            <a:r>
              <a:rPr lang="en-US" dirty="0"/>
              <a:t> (</a:t>
            </a:r>
            <a:r>
              <a:rPr lang="en-US" dirty="0" err="1"/>
              <a:t>česta</a:t>
            </a:r>
            <a:r>
              <a:rPr lang="en-US" dirty="0"/>
              <a:t> </a:t>
            </a:r>
            <a:r>
              <a:rPr lang="en-US" dirty="0" err="1"/>
              <a:t>dvojba</a:t>
            </a:r>
            <a:r>
              <a:rPr lang="en-US" dirty="0"/>
              <a:t> –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maloprodaje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veleprodaje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63DEB-E630-336B-BB8E-C188578CF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10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79A6-2271-07C4-3587-E15EB105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5BA1-A454-813B-9B99-FC68F28F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Zahvaljujemo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Kontakt</a:t>
            </a:r>
            <a:r>
              <a:rPr lang="en-US" dirty="0"/>
              <a:t>: urednistvo@ripup.hr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ADE15-2213-F0F8-7978-8E544184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4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15F2-A93C-B076-D1AA-0E3192C1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 I.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44CC-B0BF-5F11-FACF-7C9244D74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FISKALIZACIJA 1.0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Prezenter</a:t>
            </a:r>
            <a:r>
              <a:rPr lang="en-US" dirty="0"/>
              <a:t>: Antonio </a:t>
            </a:r>
            <a:r>
              <a:rPr lang="en-US" dirty="0" err="1"/>
              <a:t>Prtenjača</a:t>
            </a:r>
            <a:r>
              <a:rPr lang="en-US" dirty="0"/>
              <a:t>, mag. </a:t>
            </a:r>
            <a:r>
              <a:rPr lang="en-US" dirty="0" err="1"/>
              <a:t>oec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FABC2-895E-D94A-2647-7BF03A56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3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FFAF-B75E-8957-F14D-7F3BAB82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Bitno</a:t>
            </a:r>
            <a:r>
              <a:rPr lang="en-US" dirty="0"/>
              <a:t> o </a:t>
            </a:r>
            <a:r>
              <a:rPr lang="en-US" dirty="0" err="1"/>
              <a:t>proširenoj</a:t>
            </a:r>
            <a:r>
              <a:rPr lang="en-US" dirty="0"/>
              <a:t> </a:t>
            </a:r>
            <a:r>
              <a:rPr lang="en-US" dirty="0" err="1"/>
              <a:t>fiskalizaciji</a:t>
            </a:r>
            <a:r>
              <a:rPr lang="en-US" dirty="0"/>
              <a:t> 1.0 - u 2026.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4DAD-9B15-BDCC-7CCA-E2D6C294F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Proširenje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F1 </a:t>
            </a:r>
          </a:p>
          <a:p>
            <a:r>
              <a:rPr lang="en-US" dirty="0" err="1"/>
              <a:t>Fiskalizira</a:t>
            </a:r>
            <a:r>
              <a:rPr lang="en-US" dirty="0"/>
              <a:t> se </a:t>
            </a:r>
            <a:r>
              <a:rPr lang="en-US" b="1" u="sng" dirty="0"/>
              <a:t>sav </a:t>
            </a:r>
            <a:r>
              <a:rPr lang="en-US" b="1" u="sng" dirty="0" err="1"/>
              <a:t>promet</a:t>
            </a:r>
            <a:r>
              <a:rPr lang="en-US" dirty="0"/>
              <a:t> u </a:t>
            </a:r>
            <a:r>
              <a:rPr lang="en-US" dirty="0" err="1"/>
              <a:t>krajnjoj</a:t>
            </a:r>
            <a:r>
              <a:rPr lang="en-US" dirty="0"/>
              <a:t> </a:t>
            </a:r>
            <a:r>
              <a:rPr lang="en-US" dirty="0" err="1"/>
              <a:t>potrošnji</a:t>
            </a:r>
            <a:r>
              <a:rPr lang="en-US" dirty="0"/>
              <a:t>, </a:t>
            </a:r>
            <a:r>
              <a:rPr lang="en-US" dirty="0" err="1"/>
              <a:t>dakle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transakcijske</a:t>
            </a:r>
            <a:r>
              <a:rPr lang="en-US" dirty="0"/>
              <a:t> </a:t>
            </a:r>
            <a:r>
              <a:rPr lang="en-US" dirty="0" err="1"/>
              <a:t>uplate</a:t>
            </a:r>
            <a:r>
              <a:rPr lang="en-US" dirty="0"/>
              <a:t> (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izuzetih</a:t>
            </a:r>
            <a:r>
              <a:rPr lang="en-US" dirty="0"/>
              <a:t> – </a:t>
            </a:r>
            <a:r>
              <a:rPr lang="en-US" dirty="0" err="1"/>
              <a:t>čl</a:t>
            </a:r>
            <a:r>
              <a:rPr lang="en-US" dirty="0"/>
              <a:t>. 4. </a:t>
            </a:r>
            <a:r>
              <a:rPr lang="en-US" dirty="0" err="1"/>
              <a:t>Zakona</a:t>
            </a:r>
            <a:r>
              <a:rPr lang="en-US" dirty="0"/>
              <a:t> o </a:t>
            </a:r>
            <a:r>
              <a:rPr lang="en-US" dirty="0" err="1"/>
              <a:t>fiskalizaciji</a:t>
            </a:r>
            <a:r>
              <a:rPr lang="en-US" dirty="0"/>
              <a:t> – u </a:t>
            </a:r>
            <a:r>
              <a:rPr lang="en-US" dirty="0" err="1"/>
              <a:t>nastavku</a:t>
            </a:r>
            <a:r>
              <a:rPr lang="en-US" dirty="0"/>
              <a:t>: ZoF).</a:t>
            </a:r>
          </a:p>
          <a:p>
            <a:r>
              <a:rPr lang="en-US" dirty="0" err="1"/>
              <a:t>Napojnicu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primiti</a:t>
            </a:r>
            <a:r>
              <a:rPr lang="en-US" dirty="0"/>
              <a:t> </a:t>
            </a:r>
            <a:r>
              <a:rPr lang="en-US" dirty="0" err="1"/>
              <a:t>transakcijski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61340-05E2-1426-EC1B-518157EE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DE99-DA86-D946-9231-A615041A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Koraci</a:t>
            </a:r>
            <a:r>
              <a:rPr lang="en-US" dirty="0"/>
              <a:t> u </a:t>
            </a:r>
            <a:r>
              <a:rPr lang="en-US" dirty="0" err="1"/>
              <a:t>računovodstvu</a:t>
            </a:r>
            <a:r>
              <a:rPr lang="en-US" dirty="0"/>
              <a:t> – </a:t>
            </a:r>
            <a:r>
              <a:rPr lang="en-US" dirty="0" err="1"/>
              <a:t>prilagodba</a:t>
            </a:r>
            <a:r>
              <a:rPr lang="en-US" dirty="0"/>
              <a:t> za F1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6B40-9133-9987-4926-432D97D1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KORAK 1: </a:t>
            </a:r>
            <a:r>
              <a:rPr lang="en-US" dirty="0" err="1"/>
              <a:t>Komunicirati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obveze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pojednostavljeno</a:t>
            </a:r>
            <a:r>
              <a:rPr lang="en-US" dirty="0"/>
              <a:t> </a:t>
            </a:r>
            <a:r>
              <a:rPr lang="en-US" dirty="0" err="1"/>
              <a:t>pojasniti</a:t>
            </a:r>
            <a:r>
              <a:rPr lang="en-US" dirty="0"/>
              <a:t> </a:t>
            </a:r>
            <a:r>
              <a:rPr lang="en-US" dirty="0" err="1"/>
              <a:t>pravila</a:t>
            </a:r>
            <a:endParaRPr lang="en-US" dirty="0"/>
          </a:p>
          <a:p>
            <a:r>
              <a:rPr lang="en-US" dirty="0"/>
              <a:t>KORAK 2: </a:t>
            </a:r>
            <a:r>
              <a:rPr lang="en-US" dirty="0" err="1"/>
              <a:t>ispunjavanja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(2x)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popratne</a:t>
            </a:r>
            <a:r>
              <a:rPr lang="en-US" dirty="0"/>
              <a:t> </a:t>
            </a:r>
            <a:r>
              <a:rPr lang="en-US" dirty="0" err="1"/>
              <a:t>dokumentacije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uplata</a:t>
            </a:r>
            <a:r>
              <a:rPr lang="en-US" dirty="0"/>
              <a:t> </a:t>
            </a:r>
            <a:r>
              <a:rPr lang="en-US" dirty="0" err="1"/>
              <a:t>naknade</a:t>
            </a:r>
            <a:r>
              <a:rPr lang="en-US" dirty="0"/>
              <a:t> za </a:t>
            </a:r>
            <a:r>
              <a:rPr lang="en-US" dirty="0" err="1"/>
              <a:t>certifikat</a:t>
            </a:r>
            <a:r>
              <a:rPr lang="en-US" dirty="0"/>
              <a:t> za </a:t>
            </a:r>
            <a:r>
              <a:rPr lang="en-US" dirty="0" err="1"/>
              <a:t>fiskalizaciju</a:t>
            </a:r>
            <a:endParaRPr lang="en-US" dirty="0"/>
          </a:p>
          <a:p>
            <a:r>
              <a:rPr lang="en-US" dirty="0"/>
              <a:t>KORAK 3: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predaje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u CA</a:t>
            </a:r>
          </a:p>
          <a:p>
            <a:r>
              <a:rPr lang="en-US" dirty="0"/>
              <a:t>KORAK 4: CA </a:t>
            </a:r>
            <a:r>
              <a:rPr lang="en-US" dirty="0" err="1"/>
              <a:t>dostavlja</a:t>
            </a:r>
            <a:r>
              <a:rPr lang="en-US" dirty="0"/>
              <a:t> “</a:t>
            </a:r>
            <a:r>
              <a:rPr lang="en-US" dirty="0" err="1"/>
              <a:t>kodove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oni se </a:t>
            </a:r>
            <a:r>
              <a:rPr lang="en-US" dirty="0" err="1"/>
              <a:t>preuzimaju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internetski</a:t>
            </a:r>
            <a:r>
              <a:rPr lang="en-US" dirty="0"/>
              <a:t> (</a:t>
            </a:r>
            <a:r>
              <a:rPr lang="en-US" dirty="0" err="1"/>
              <a:t>preporuka</a:t>
            </a:r>
            <a:r>
              <a:rPr lang="en-US" dirty="0"/>
              <a:t>), </a:t>
            </a:r>
            <a:r>
              <a:rPr lang="en-US" dirty="0" err="1"/>
              <a:t>dostava</a:t>
            </a:r>
            <a:r>
              <a:rPr lang="en-US" dirty="0"/>
              <a:t> </a:t>
            </a:r>
            <a:r>
              <a:rPr lang="en-US" dirty="0" err="1"/>
              <a:t>kodova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 0-3 dana (ne </a:t>
            </a:r>
            <a:r>
              <a:rPr lang="en-US" dirty="0" err="1"/>
              <a:t>raditi</a:t>
            </a:r>
            <a:r>
              <a:rPr lang="en-US" dirty="0"/>
              <a:t> u </a:t>
            </a:r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trenutak</a:t>
            </a:r>
            <a:r>
              <a:rPr lang="en-US" dirty="0"/>
              <a:t>!)</a:t>
            </a:r>
          </a:p>
          <a:p>
            <a:r>
              <a:rPr lang="en-US" dirty="0"/>
              <a:t>KORAK 5: </a:t>
            </a:r>
            <a:r>
              <a:rPr lang="en-US" dirty="0" err="1"/>
              <a:t>nabava</a:t>
            </a:r>
            <a:r>
              <a:rPr lang="en-US" dirty="0"/>
              <a:t> </a:t>
            </a:r>
            <a:r>
              <a:rPr lang="en-US" dirty="0" err="1"/>
              <a:t>fiskalne</a:t>
            </a:r>
            <a:r>
              <a:rPr lang="en-US" dirty="0"/>
              <a:t> </a:t>
            </a:r>
            <a:r>
              <a:rPr lang="en-US" dirty="0" err="1"/>
              <a:t>blagajne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za </a:t>
            </a:r>
            <a:r>
              <a:rPr lang="en-US" dirty="0" err="1"/>
              <a:t>izdavanje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 </a:t>
            </a:r>
            <a:r>
              <a:rPr lang="en-US" dirty="0" err="1"/>
              <a:t>stabline</a:t>
            </a:r>
            <a:r>
              <a:rPr lang="en-US" dirty="0"/>
              <a:t> </a:t>
            </a:r>
            <a:r>
              <a:rPr lang="en-US" dirty="0" err="1"/>
              <a:t>internetske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</a:p>
          <a:p>
            <a:r>
              <a:rPr lang="en-US" dirty="0"/>
              <a:t>KORAK 6: </a:t>
            </a:r>
            <a:r>
              <a:rPr lang="en-US" dirty="0" err="1"/>
              <a:t>datoteka</a:t>
            </a:r>
            <a:r>
              <a:rPr lang="en-US" dirty="0"/>
              <a:t> za </a:t>
            </a:r>
            <a:r>
              <a:rPr lang="en-US" dirty="0" err="1"/>
              <a:t>certificiranje</a:t>
            </a:r>
            <a:r>
              <a:rPr lang="en-US" dirty="0"/>
              <a:t> se </a:t>
            </a:r>
            <a:r>
              <a:rPr lang="en-US" dirty="0" err="1"/>
              <a:t>unosi</a:t>
            </a:r>
            <a:r>
              <a:rPr lang="en-US" dirty="0"/>
              <a:t> u </a:t>
            </a:r>
            <a:r>
              <a:rPr lang="en-US" dirty="0" err="1"/>
              <a:t>kasu</a:t>
            </a:r>
            <a:r>
              <a:rPr lang="en-US" dirty="0"/>
              <a:t>/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unosi</a:t>
            </a:r>
            <a:r>
              <a:rPr lang="en-US" dirty="0"/>
              <a:t> se </a:t>
            </a:r>
            <a:r>
              <a:rPr lang="en-US" dirty="0" err="1"/>
              <a:t>numeracija</a:t>
            </a:r>
            <a:r>
              <a:rPr lang="en-US" dirty="0"/>
              <a:t> </a:t>
            </a:r>
            <a:r>
              <a:rPr lang="en-US" dirty="0" err="1"/>
              <a:t>slijednosti</a:t>
            </a:r>
            <a:r>
              <a:rPr lang="en-US" dirty="0"/>
              <a:t> </a:t>
            </a:r>
            <a:r>
              <a:rPr lang="en-US" dirty="0" err="1"/>
              <a:t>računa</a:t>
            </a:r>
            <a:endParaRPr lang="en-US" dirty="0"/>
          </a:p>
          <a:p>
            <a:r>
              <a:rPr lang="en-US" dirty="0"/>
              <a:t>KORAK 7: </a:t>
            </a:r>
            <a:r>
              <a:rPr lang="en-US" dirty="0" err="1"/>
              <a:t>Provjera</a:t>
            </a:r>
            <a:r>
              <a:rPr lang="en-US" dirty="0"/>
              <a:t> </a:t>
            </a:r>
            <a:r>
              <a:rPr lang="en-US" dirty="0" err="1"/>
              <a:t>internog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izmjena</a:t>
            </a:r>
            <a:r>
              <a:rPr lang="en-US" dirty="0"/>
              <a:t> /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novog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2E5C3-297A-1090-DB62-ED5D3A6A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7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23EB-1F44-6C0D-3CB5-4A7F5814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Koraci</a:t>
            </a:r>
            <a:r>
              <a:rPr lang="en-US" dirty="0"/>
              <a:t> u </a:t>
            </a:r>
            <a:r>
              <a:rPr lang="en-US" dirty="0" err="1"/>
              <a:t>računovodstvu</a:t>
            </a:r>
            <a:r>
              <a:rPr lang="en-US" dirty="0"/>
              <a:t> – </a:t>
            </a:r>
            <a:r>
              <a:rPr lang="en-US" dirty="0" err="1"/>
              <a:t>prilagodba</a:t>
            </a:r>
            <a:r>
              <a:rPr lang="en-US" dirty="0"/>
              <a:t> za F1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66C5F-C2F5-FDE1-4486-9BD1309A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KORAK 8: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postavki</a:t>
            </a:r>
            <a:r>
              <a:rPr lang="en-US" dirty="0"/>
              <a:t> </a:t>
            </a:r>
            <a:r>
              <a:rPr lang="en-US" dirty="0" err="1"/>
              <a:t>računa</a:t>
            </a:r>
            <a:endParaRPr lang="en-US" dirty="0"/>
          </a:p>
          <a:p>
            <a:r>
              <a:rPr lang="en-US" dirty="0"/>
              <a:t> KORAK 9: </a:t>
            </a:r>
            <a:r>
              <a:rPr lang="en-US" dirty="0" err="1"/>
              <a:t>Eporezna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vremena</a:t>
            </a:r>
            <a:endParaRPr lang="en-US" dirty="0"/>
          </a:p>
          <a:p>
            <a:r>
              <a:rPr lang="en-US" dirty="0"/>
              <a:t>KORAK 10: </a:t>
            </a:r>
            <a:r>
              <a:rPr lang="en-US" dirty="0" err="1"/>
              <a:t>Naljepnica</a:t>
            </a:r>
            <a:r>
              <a:rPr lang="en-US" dirty="0"/>
              <a:t>: </a:t>
            </a:r>
            <a:r>
              <a:rPr lang="en-US" dirty="0" err="1"/>
              <a:t>istaknuti</a:t>
            </a:r>
            <a:r>
              <a:rPr lang="en-US" dirty="0"/>
              <a:t> </a:t>
            </a:r>
            <a:r>
              <a:rPr lang="en-US" dirty="0" err="1"/>
              <a:t>obavijest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naplatnom</a:t>
            </a:r>
            <a:r>
              <a:rPr lang="en-US" dirty="0"/>
              <a:t> </a:t>
            </a:r>
            <a:r>
              <a:rPr lang="en-US" dirty="0" err="1"/>
              <a:t>uređaju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vidljivom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</a:t>
            </a:r>
            <a:r>
              <a:rPr lang="en-US" dirty="0" err="1"/>
              <a:t>obavijest</a:t>
            </a:r>
            <a:r>
              <a:rPr lang="en-US" dirty="0"/>
              <a:t> o </a:t>
            </a:r>
            <a:r>
              <a:rPr lang="en-US" dirty="0" err="1"/>
              <a:t>obvezi</a:t>
            </a:r>
            <a:r>
              <a:rPr lang="en-US" dirty="0"/>
              <a:t> </a:t>
            </a:r>
            <a:r>
              <a:rPr lang="en-US" dirty="0" err="1"/>
              <a:t>izdavanja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– oni koji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ne </a:t>
            </a:r>
            <a:r>
              <a:rPr lang="en-US" dirty="0" err="1"/>
              <a:t>trebaju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!</a:t>
            </a:r>
          </a:p>
          <a:p>
            <a:r>
              <a:rPr lang="en-US" dirty="0"/>
              <a:t>KORAK 11 (OPCIONALNO): </a:t>
            </a:r>
            <a:r>
              <a:rPr lang="en-US" dirty="0" err="1"/>
              <a:t>Nabava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uvezanih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ovjera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ePorezne</a:t>
            </a:r>
            <a:r>
              <a:rPr lang="en-US" dirty="0"/>
              <a:t>.	</a:t>
            </a:r>
          </a:p>
          <a:p>
            <a:r>
              <a:rPr lang="en-US" dirty="0"/>
              <a:t>KORAK 12: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papiru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sl. –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nužno</a:t>
            </a:r>
            <a:r>
              <a:rPr lang="en-US" dirty="0"/>
              <a:t> </a:t>
            </a:r>
            <a:r>
              <a:rPr lang="en-US" dirty="0" err="1"/>
              <a:t>printati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 err="1"/>
              <a:t>Napomena</a:t>
            </a:r>
            <a:r>
              <a:rPr lang="en-US" b="1" dirty="0"/>
              <a:t>: </a:t>
            </a:r>
            <a:r>
              <a:rPr lang="en-US" dirty="0"/>
              <a:t>oni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izdavali</a:t>
            </a:r>
            <a:r>
              <a:rPr lang="en-US" dirty="0"/>
              <a:t> F1 </a:t>
            </a:r>
            <a:r>
              <a:rPr lang="en-US" dirty="0" err="1"/>
              <a:t>račune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naplaćuju</a:t>
            </a:r>
            <a:r>
              <a:rPr lang="en-US" dirty="0"/>
              <a:t> </a:t>
            </a:r>
            <a:r>
              <a:rPr lang="en-US" dirty="0" err="1"/>
              <a:t>transakcijski</a:t>
            </a:r>
            <a:r>
              <a:rPr lang="en-US" dirty="0"/>
              <a:t> – </a:t>
            </a:r>
            <a:r>
              <a:rPr lang="en-US" dirty="0" err="1"/>
              <a:t>suženi</a:t>
            </a:r>
            <a:r>
              <a:rPr lang="en-US" dirty="0"/>
              <a:t>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radnji</a:t>
            </a:r>
            <a:endParaRPr lang="en-US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41F62-3B98-C2CB-1F41-3DB99E35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374A-BA67-47E5-969A-795EBA2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internog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– demo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76F6-6F57-AADD-4331-46EE94FF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E8B97-D1A2-A145-8F38-1429FF83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37" y="2556932"/>
            <a:ext cx="4140164" cy="3667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3D0BE-A429-2B17-64B6-81EC4785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513989"/>
            <a:ext cx="4140164" cy="3709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88F04-DFEF-8A3A-E133-F0CF6D9F1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167" y="-17422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C81D-9B4A-E159-6A76-BA1D318B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– F1 - demo</a:t>
            </a: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658F43-CE50-5263-3B68-E74354641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999" y="2196444"/>
            <a:ext cx="5106839" cy="1654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DFEF1-AF14-0640-8FD6-F62427458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5" y="2196444"/>
            <a:ext cx="5569046" cy="3915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E9656-38AE-36A4-DABB-F014ED6ED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999" y="3968684"/>
            <a:ext cx="5022547" cy="2142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5F4C5-75C3-426E-D11F-A609E4318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181" y="511178"/>
            <a:ext cx="1652833" cy="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39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1387</TotalTime>
  <Words>1358</Words>
  <Application>Microsoft Office PowerPoint</Application>
  <PresentationFormat>Widescreen</PresentationFormat>
  <Paragraphs>142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Računovodstveni uredi i Fiskalizacija 2.0</vt:lpstr>
      <vt:lpstr>Zakonodavni okvir – kratki uvod za kolegice I kolege računovođe</vt:lpstr>
      <vt:lpstr>Komentar trenutnog stanja prilagodbe na fiskalizaciju F1</vt:lpstr>
      <vt:lpstr>DIO I.</vt:lpstr>
      <vt:lpstr>Bitno o proširenoj fiskalizaciji 1.0 - u 2026.</vt:lpstr>
      <vt:lpstr>Koraci u računovodstvu – prilagodba za F1</vt:lpstr>
      <vt:lpstr>Koraci u računovodstvu – prilagodba za F1</vt:lpstr>
      <vt:lpstr>Primjer internog akta – demo</vt:lpstr>
      <vt:lpstr>Prijava poslovnog prostora – F1 - demo</vt:lpstr>
      <vt:lpstr> </vt:lpstr>
      <vt:lpstr>Unos CA certifikata u softver / fiskalnu blagajnu</vt:lpstr>
      <vt:lpstr>Primjer izdanog računa u F1</vt:lpstr>
      <vt:lpstr>STORNO F1</vt:lpstr>
      <vt:lpstr>Upozoravajuća naljepnica za F1</vt:lpstr>
      <vt:lpstr>Nabava softvera za izdavanje računa i komentar na dosadašnji način izdavanja računa</vt:lpstr>
      <vt:lpstr>Specifičnosti i česta pitanja za F1</vt:lpstr>
      <vt:lpstr>Specifičnosti i česta pitanja za F1</vt:lpstr>
      <vt:lpstr>Fakturiranje isporuka iz 2025. u 2026.</vt:lpstr>
      <vt:lpstr> </vt:lpstr>
      <vt:lpstr>Kako će se promijeniti sustav rada?</vt:lpstr>
      <vt:lpstr> Primjer obavijesti (mailom) klijentima</vt:lpstr>
      <vt:lpstr>“Problematični” klijenti</vt:lpstr>
      <vt:lpstr>Alternativa kontrole</vt:lpstr>
      <vt:lpstr>KPD oznake – kome morate odrediti već sad (a kome možete prilikom fakturiranja)</vt:lpstr>
      <vt:lpstr>Odgovornost računovodstva i uvjeti suradnje s klijentima</vt:lpstr>
      <vt:lpstr> </vt:lpstr>
      <vt:lpstr> </vt:lpstr>
      <vt:lpstr>Uloga računovođe u novom sustavu rada</vt:lpstr>
      <vt:lpstr>Neki inputi do kraja 2025.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Klara</dc:creator>
  <cp:lastModifiedBy>Klara</cp:lastModifiedBy>
  <cp:revision>34</cp:revision>
  <cp:lastPrinted>2025-12-15T23:54:24Z</cp:lastPrinted>
  <dcterms:created xsi:type="dcterms:W3CDTF">2025-12-11T08:37:43Z</dcterms:created>
  <dcterms:modified xsi:type="dcterms:W3CDTF">2025-12-16T07:49:26Z</dcterms:modified>
</cp:coreProperties>
</file>